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403" r:id="rId2"/>
    <p:sldId id="387" r:id="rId3"/>
    <p:sldId id="388" r:id="rId4"/>
    <p:sldId id="389" r:id="rId5"/>
    <p:sldId id="390" r:id="rId6"/>
    <p:sldId id="391" r:id="rId7"/>
    <p:sldId id="392" r:id="rId8"/>
    <p:sldId id="374" r:id="rId9"/>
    <p:sldId id="394" r:id="rId10"/>
    <p:sldId id="395" r:id="rId11"/>
    <p:sldId id="363" r:id="rId12"/>
    <p:sldId id="377" r:id="rId13"/>
    <p:sldId id="378" r:id="rId14"/>
    <p:sldId id="379" r:id="rId15"/>
    <p:sldId id="386" r:id="rId16"/>
    <p:sldId id="380" r:id="rId17"/>
    <p:sldId id="401" r:id="rId18"/>
    <p:sldId id="402" r:id="rId19"/>
    <p:sldId id="404" r:id="rId20"/>
    <p:sldId id="405" r:id="rId21"/>
    <p:sldId id="299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5F4"/>
    <a:srgbClr val="1F497D"/>
    <a:srgbClr val="4EC5D2"/>
    <a:srgbClr val="0810B8"/>
    <a:srgbClr val="E9D88F"/>
    <a:srgbClr val="E8D688"/>
    <a:srgbClr val="04C2CC"/>
    <a:srgbClr val="039FA7"/>
    <a:srgbClr val="0811C0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9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C8BFE-99D3-4708-B139-638D9855C8F6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A40FE7B-614E-451B-A28B-D70889770E27}">
      <dgm:prSet phldrT="[Texto]" custT="1"/>
      <dgm:spPr>
        <a:solidFill>
          <a:schemeClr val="accent3">
            <a:lumMod val="75000"/>
          </a:schemeClr>
        </a:solidFill>
        <a:ln>
          <a:solidFill>
            <a:srgbClr val="1F497D"/>
          </a:solidFill>
        </a:ln>
      </dgm:spPr>
      <dgm:t>
        <a:bodyPr/>
        <a:lstStyle/>
        <a:p>
          <a:pPr algn="ctr"/>
          <a:r>
            <a:rPr lang="es-CL" sz="1400" b="1" dirty="0">
              <a:solidFill>
                <a:srgbClr val="FFFFFF"/>
              </a:solidFill>
            </a:rPr>
            <a:t>PREVENIR</a:t>
          </a:r>
        </a:p>
        <a:p>
          <a:pPr algn="ctr"/>
          <a:endParaRPr lang="es-CL" sz="100" b="1" dirty="0">
            <a:solidFill>
              <a:srgbClr val="FFFFFF"/>
            </a:solidFill>
          </a:endParaRPr>
        </a:p>
      </dgm:t>
    </dgm:pt>
    <dgm:pt modelId="{EB75C255-A93B-4017-84F1-095DF8F61EF0}" type="parTrans" cxnId="{0989EE6A-F041-4F4E-A03E-28422C28D1D5}">
      <dgm:prSet/>
      <dgm:spPr/>
      <dgm:t>
        <a:bodyPr/>
        <a:lstStyle/>
        <a:p>
          <a:endParaRPr lang="es-CL"/>
        </a:p>
      </dgm:t>
    </dgm:pt>
    <dgm:pt modelId="{AA05E23E-9BD0-49D4-8990-8A92991391E2}" type="sibTrans" cxnId="{0989EE6A-F041-4F4E-A03E-28422C28D1D5}">
      <dgm:prSet/>
      <dgm:spPr/>
      <dgm:t>
        <a:bodyPr/>
        <a:lstStyle/>
        <a:p>
          <a:endParaRPr lang="es-CL"/>
        </a:p>
      </dgm:t>
    </dgm:pt>
    <dgm:pt modelId="{D949CD48-4356-4BA0-AA64-4CB964363F4D}">
      <dgm:prSet phldrT="[Texto]" custT="1"/>
      <dgm:spPr>
        <a:ln>
          <a:solidFill>
            <a:srgbClr val="1F497D"/>
          </a:solidFill>
        </a:ln>
      </dgm:spPr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dirty="0"/>
            <a:t>- Comunicación y difusión</a:t>
          </a:r>
        </a:p>
      </dgm:t>
    </dgm:pt>
    <dgm:pt modelId="{73B744D1-D203-4DFD-A89E-D33BB0DC2CBA}" type="parTrans" cxnId="{13DB0D0F-A077-4D64-93E5-0574969B8680}">
      <dgm:prSet/>
      <dgm:spPr/>
      <dgm:t>
        <a:bodyPr/>
        <a:lstStyle/>
        <a:p>
          <a:endParaRPr lang="es-CL"/>
        </a:p>
      </dgm:t>
    </dgm:pt>
    <dgm:pt modelId="{1C4ED881-D031-4D7D-901B-CF5EF6C9A3D7}" type="sibTrans" cxnId="{13DB0D0F-A077-4D64-93E5-0574969B8680}">
      <dgm:prSet/>
      <dgm:spPr/>
      <dgm:t>
        <a:bodyPr/>
        <a:lstStyle/>
        <a:p>
          <a:endParaRPr lang="es-CL"/>
        </a:p>
      </dgm:t>
    </dgm:pt>
    <dgm:pt modelId="{FAA06F6E-6B06-45D6-8D9D-535A8A2374E8}">
      <dgm:prSet phldrT="[Texto]" custT="1"/>
      <dgm:spPr>
        <a:ln>
          <a:solidFill>
            <a:srgbClr val="1F497D"/>
          </a:solidFill>
        </a:ln>
      </dgm:spPr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dirty="0"/>
            <a:t>- Integración de Riesgos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dirty="0"/>
            <a:t>- Políticas Corporativas</a:t>
          </a:r>
        </a:p>
      </dgm:t>
    </dgm:pt>
    <dgm:pt modelId="{30B93A49-3D9F-4030-B2FD-E1E9E4208ECD}" type="parTrans" cxnId="{DF05C679-F782-4E5A-81A9-38F0BCF8B1A2}">
      <dgm:prSet/>
      <dgm:spPr/>
      <dgm:t>
        <a:bodyPr/>
        <a:lstStyle/>
        <a:p>
          <a:endParaRPr lang="es-CL"/>
        </a:p>
      </dgm:t>
    </dgm:pt>
    <dgm:pt modelId="{3DC6700F-DC36-49FC-8222-82E2528C3D8E}" type="sibTrans" cxnId="{DF05C679-F782-4E5A-81A9-38F0BCF8B1A2}">
      <dgm:prSet/>
      <dgm:spPr/>
      <dgm:t>
        <a:bodyPr/>
        <a:lstStyle/>
        <a:p>
          <a:endParaRPr lang="es-CL"/>
        </a:p>
      </dgm:t>
    </dgm:pt>
    <dgm:pt modelId="{F227008C-6EA8-46B9-9A28-52A03E13AC11}">
      <dgm:prSet phldrT="[Texto]" custT="1"/>
      <dgm:spPr>
        <a:solidFill>
          <a:schemeClr val="accent3">
            <a:lumMod val="75000"/>
          </a:schemeClr>
        </a:solidFill>
        <a:ln>
          <a:solidFill>
            <a:srgbClr val="039FA7"/>
          </a:solidFill>
        </a:ln>
      </dgm:spPr>
      <dgm:t>
        <a:bodyPr/>
        <a:lstStyle/>
        <a:p>
          <a:pPr algn="ctr"/>
          <a:r>
            <a:rPr lang="es-CL" sz="1400" b="1" dirty="0">
              <a:solidFill>
                <a:srgbClr val="FFFFFF"/>
              </a:solidFill>
            </a:rPr>
            <a:t>DETECTAR</a:t>
          </a:r>
        </a:p>
        <a:p>
          <a:pPr algn="ctr"/>
          <a:endParaRPr lang="es-CL" sz="100" b="1" dirty="0">
            <a:solidFill>
              <a:srgbClr val="FFFFFF"/>
            </a:solidFill>
          </a:endParaRPr>
        </a:p>
      </dgm:t>
    </dgm:pt>
    <dgm:pt modelId="{9C4554F3-0063-4D51-97FD-7EFB82FE1A6D}" type="parTrans" cxnId="{CFF0B29C-D683-4ACF-8D66-611F5F77E60B}">
      <dgm:prSet/>
      <dgm:spPr/>
      <dgm:t>
        <a:bodyPr/>
        <a:lstStyle/>
        <a:p>
          <a:endParaRPr lang="es-CL"/>
        </a:p>
      </dgm:t>
    </dgm:pt>
    <dgm:pt modelId="{A21317C2-8316-401D-AD9A-F5C32D329FB2}" type="sibTrans" cxnId="{CFF0B29C-D683-4ACF-8D66-611F5F77E60B}">
      <dgm:prSet/>
      <dgm:spPr/>
      <dgm:t>
        <a:bodyPr/>
        <a:lstStyle/>
        <a:p>
          <a:endParaRPr lang="es-CL"/>
        </a:p>
      </dgm:t>
    </dgm:pt>
    <dgm:pt modelId="{3ED72314-FC02-4B91-8377-914011DE02E6}">
      <dgm:prSet phldrT="[Texto]" custT="1"/>
      <dgm:spPr>
        <a:ln>
          <a:solidFill>
            <a:srgbClr val="1F497D"/>
          </a:solidFill>
        </a:ln>
      </dgm:spPr>
      <dgm:t>
        <a:bodyPr/>
        <a:lstStyle/>
        <a:p>
          <a:r>
            <a:rPr lang="es-CL" sz="1100" dirty="0"/>
            <a:t>- Supervisión riesgos</a:t>
          </a:r>
        </a:p>
      </dgm:t>
    </dgm:pt>
    <dgm:pt modelId="{72B1ABDA-1B61-4F4F-BC3B-23153E928D99}" type="parTrans" cxnId="{8F59C0FC-2070-4FC5-9E12-9E15956CE367}">
      <dgm:prSet/>
      <dgm:spPr/>
      <dgm:t>
        <a:bodyPr/>
        <a:lstStyle/>
        <a:p>
          <a:endParaRPr lang="es-CL"/>
        </a:p>
      </dgm:t>
    </dgm:pt>
    <dgm:pt modelId="{3177B775-4D94-4CCA-B328-1188FED87809}" type="sibTrans" cxnId="{8F59C0FC-2070-4FC5-9E12-9E15956CE367}">
      <dgm:prSet/>
      <dgm:spPr/>
      <dgm:t>
        <a:bodyPr/>
        <a:lstStyle/>
        <a:p>
          <a:endParaRPr lang="es-CL"/>
        </a:p>
      </dgm:t>
    </dgm:pt>
    <dgm:pt modelId="{F751E5B2-7121-4CDD-A9D2-733712D9D9CD}">
      <dgm:prSet phldrT="[Texto]" custT="1"/>
      <dgm:spPr>
        <a:solidFill>
          <a:schemeClr val="accent3">
            <a:lumMod val="75000"/>
          </a:schemeClr>
        </a:solidFill>
        <a:ln>
          <a:solidFill>
            <a:srgbClr val="1F497D"/>
          </a:solidFill>
        </a:ln>
      </dgm:spPr>
      <dgm:t>
        <a:bodyPr/>
        <a:lstStyle/>
        <a:p>
          <a:pPr algn="ctr"/>
          <a:r>
            <a:rPr lang="es-CL" sz="1400" b="1" dirty="0">
              <a:solidFill>
                <a:srgbClr val="FFFFFF"/>
              </a:solidFill>
            </a:rPr>
            <a:t>RESPONDER Y CORREGIR</a:t>
          </a:r>
        </a:p>
      </dgm:t>
    </dgm:pt>
    <dgm:pt modelId="{3E0B3983-7BB1-441B-86B0-C230585730A3}" type="parTrans" cxnId="{D901344C-1208-41FD-94A0-8EBF64C58529}">
      <dgm:prSet/>
      <dgm:spPr/>
      <dgm:t>
        <a:bodyPr/>
        <a:lstStyle/>
        <a:p>
          <a:endParaRPr lang="es-CL"/>
        </a:p>
      </dgm:t>
    </dgm:pt>
    <dgm:pt modelId="{EB80E7D4-93F1-4DF3-977A-02BF13EF3586}" type="sibTrans" cxnId="{D901344C-1208-41FD-94A0-8EBF64C58529}">
      <dgm:prSet/>
      <dgm:spPr/>
      <dgm:t>
        <a:bodyPr/>
        <a:lstStyle/>
        <a:p>
          <a:endParaRPr lang="es-CL"/>
        </a:p>
      </dgm:t>
    </dgm:pt>
    <dgm:pt modelId="{A93A0263-7FB0-4AC6-B7AE-3FC691980F1C}">
      <dgm:prSet phldrT="[Texto]" custT="1"/>
      <dgm:spPr>
        <a:ln>
          <a:solidFill>
            <a:srgbClr val="1F497D"/>
          </a:solidFill>
        </a:ln>
      </dgm:spPr>
      <dgm:t>
        <a:bodyPr/>
        <a:lstStyle/>
        <a:p>
          <a:endParaRPr lang="es-CL" sz="1200" dirty="0"/>
        </a:p>
        <a:p>
          <a:r>
            <a:rPr lang="es-CL" sz="1100" dirty="0"/>
            <a:t>- Respuestas a Consultas</a:t>
          </a:r>
        </a:p>
      </dgm:t>
    </dgm:pt>
    <dgm:pt modelId="{156C8B4B-776D-44CF-A051-3B2F435D9482}" type="parTrans" cxnId="{BF8EDCFC-F84B-47D7-B5F4-A5A567711C73}">
      <dgm:prSet/>
      <dgm:spPr/>
      <dgm:t>
        <a:bodyPr/>
        <a:lstStyle/>
        <a:p>
          <a:endParaRPr lang="es-CL"/>
        </a:p>
      </dgm:t>
    </dgm:pt>
    <dgm:pt modelId="{F6C83412-39A6-4126-83FB-503CE252541D}" type="sibTrans" cxnId="{BF8EDCFC-F84B-47D7-B5F4-A5A567711C73}">
      <dgm:prSet/>
      <dgm:spPr/>
      <dgm:t>
        <a:bodyPr/>
        <a:lstStyle/>
        <a:p>
          <a:endParaRPr lang="es-CL"/>
        </a:p>
      </dgm:t>
    </dgm:pt>
    <dgm:pt modelId="{9427506B-8C3D-42CD-A2D3-5CC942219CBC}">
      <dgm:prSet phldrT="[Texto]" custT="1"/>
      <dgm:spPr>
        <a:ln>
          <a:solidFill>
            <a:srgbClr val="1F497D"/>
          </a:solidFill>
        </a:ln>
      </dgm:spPr>
      <dgm:t>
        <a:bodyPr/>
        <a:lstStyle/>
        <a:p>
          <a:r>
            <a:rPr lang="es-CL" sz="1100" dirty="0"/>
            <a:t>- Medidas ante Denuncias</a:t>
          </a:r>
        </a:p>
      </dgm:t>
    </dgm:pt>
    <dgm:pt modelId="{3F24BE9E-95B4-4360-94A0-331EC7AD0550}" type="parTrans" cxnId="{8DCFBC5A-D8B1-4D1D-86BD-368A6A9F13BC}">
      <dgm:prSet/>
      <dgm:spPr/>
      <dgm:t>
        <a:bodyPr/>
        <a:lstStyle/>
        <a:p>
          <a:endParaRPr lang="es-CL"/>
        </a:p>
      </dgm:t>
    </dgm:pt>
    <dgm:pt modelId="{307A3863-5ED7-4057-A760-63732E685ED5}" type="sibTrans" cxnId="{8DCFBC5A-D8B1-4D1D-86BD-368A6A9F13BC}">
      <dgm:prSet/>
      <dgm:spPr/>
      <dgm:t>
        <a:bodyPr/>
        <a:lstStyle/>
        <a:p>
          <a:endParaRPr lang="es-CL"/>
        </a:p>
      </dgm:t>
    </dgm:pt>
    <dgm:pt modelId="{B41ED845-D806-4338-95DD-EA9F2B207060}">
      <dgm:prSet phldrT="[Texto]" custT="1"/>
      <dgm:spPr>
        <a:ln>
          <a:solidFill>
            <a:srgbClr val="1F497D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L" sz="1100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100" dirty="0"/>
            <a:t>- Capacitaciones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dirty="0"/>
            <a:t>  Código de Conducta</a:t>
          </a:r>
        </a:p>
      </dgm:t>
    </dgm:pt>
    <dgm:pt modelId="{CD2E6CFA-53FA-495D-B580-DD76ABDF9A16}" type="parTrans" cxnId="{65EDDEB1-DF57-435F-AE8F-DA7A7596228B}">
      <dgm:prSet/>
      <dgm:spPr/>
      <dgm:t>
        <a:bodyPr/>
        <a:lstStyle/>
        <a:p>
          <a:endParaRPr lang="es-CL"/>
        </a:p>
      </dgm:t>
    </dgm:pt>
    <dgm:pt modelId="{E113B049-8634-4859-B494-4DFABEBDB581}" type="sibTrans" cxnId="{65EDDEB1-DF57-435F-AE8F-DA7A7596228B}">
      <dgm:prSet/>
      <dgm:spPr/>
      <dgm:t>
        <a:bodyPr/>
        <a:lstStyle/>
        <a:p>
          <a:endParaRPr lang="es-CL"/>
        </a:p>
      </dgm:t>
    </dgm:pt>
    <dgm:pt modelId="{9D8F1819-854A-46B9-8BAD-F246786C3B36}">
      <dgm:prSet phldrT="[Texto]" custT="1"/>
      <dgm:spPr>
        <a:ln>
          <a:solidFill>
            <a:srgbClr val="1F497D"/>
          </a:solidFill>
        </a:ln>
      </dgm:spPr>
      <dgm:t>
        <a:bodyPr/>
        <a:lstStyle/>
        <a:p>
          <a:r>
            <a:rPr lang="es-CL" sz="1100" dirty="0"/>
            <a:t>- Entrevistas</a:t>
          </a:r>
        </a:p>
      </dgm:t>
    </dgm:pt>
    <dgm:pt modelId="{F19A419C-0CF5-4066-9863-CD25E5839317}" type="parTrans" cxnId="{DA7E1AAD-4CF9-435F-8276-B67292147831}">
      <dgm:prSet/>
      <dgm:spPr/>
      <dgm:t>
        <a:bodyPr/>
        <a:lstStyle/>
        <a:p>
          <a:endParaRPr lang="es-CL"/>
        </a:p>
      </dgm:t>
    </dgm:pt>
    <dgm:pt modelId="{42E05941-E6A5-45FB-8791-760E56B54759}" type="sibTrans" cxnId="{DA7E1AAD-4CF9-435F-8276-B67292147831}">
      <dgm:prSet/>
      <dgm:spPr/>
      <dgm:t>
        <a:bodyPr/>
        <a:lstStyle/>
        <a:p>
          <a:endParaRPr lang="es-CL"/>
        </a:p>
      </dgm:t>
    </dgm:pt>
    <dgm:pt modelId="{EF827F45-7933-4C79-9FEE-776B6C90E8EC}">
      <dgm:prSet phldrT="[Texto]" custT="1"/>
      <dgm:spPr>
        <a:ln>
          <a:solidFill>
            <a:srgbClr val="1F497D"/>
          </a:solidFill>
        </a:ln>
      </dgm:spPr>
      <dgm:t>
        <a:bodyPr/>
        <a:lstStyle/>
        <a:p>
          <a:r>
            <a:rPr lang="es-CL" sz="1100" dirty="0"/>
            <a:t>- Encuestas</a:t>
          </a:r>
        </a:p>
      </dgm:t>
    </dgm:pt>
    <dgm:pt modelId="{F0089F15-E121-47A7-9E2A-A43F18781E2E}" type="parTrans" cxnId="{943E0DA6-6C8C-4B32-87DC-45858DDE970C}">
      <dgm:prSet/>
      <dgm:spPr/>
      <dgm:t>
        <a:bodyPr/>
        <a:lstStyle/>
        <a:p>
          <a:endParaRPr lang="es-CL"/>
        </a:p>
      </dgm:t>
    </dgm:pt>
    <dgm:pt modelId="{16C3E915-14FD-4762-A1E4-FF78A9CC9644}" type="sibTrans" cxnId="{943E0DA6-6C8C-4B32-87DC-45858DDE970C}">
      <dgm:prSet/>
      <dgm:spPr/>
      <dgm:t>
        <a:bodyPr/>
        <a:lstStyle/>
        <a:p>
          <a:endParaRPr lang="es-CL"/>
        </a:p>
      </dgm:t>
    </dgm:pt>
    <dgm:pt modelId="{52BFA268-7573-4494-B002-013A9F5B8A5A}">
      <dgm:prSet phldrT="[Texto]" custT="1"/>
      <dgm:spPr>
        <a:ln>
          <a:solidFill>
            <a:srgbClr val="1F497D"/>
          </a:solidFill>
        </a:ln>
      </dgm:spPr>
      <dgm:t>
        <a:bodyPr/>
        <a:lstStyle/>
        <a:p>
          <a:endParaRPr lang="es-CL" sz="1200" dirty="0"/>
        </a:p>
      </dgm:t>
    </dgm:pt>
    <dgm:pt modelId="{6A463663-7370-465F-B459-8E1018D48B95}" type="parTrans" cxnId="{DD1D037B-B4F9-4621-8BBD-12BD5D51C217}">
      <dgm:prSet/>
      <dgm:spPr/>
      <dgm:t>
        <a:bodyPr/>
        <a:lstStyle/>
        <a:p>
          <a:endParaRPr lang="es-CL"/>
        </a:p>
      </dgm:t>
    </dgm:pt>
    <dgm:pt modelId="{956775D8-871F-466D-8B5B-FA732E3A0193}" type="sibTrans" cxnId="{DD1D037B-B4F9-4621-8BBD-12BD5D51C217}">
      <dgm:prSet/>
      <dgm:spPr/>
      <dgm:t>
        <a:bodyPr/>
        <a:lstStyle/>
        <a:p>
          <a:endParaRPr lang="es-CL"/>
        </a:p>
      </dgm:t>
    </dgm:pt>
    <dgm:pt modelId="{E0B5AFFE-0BF2-4F4B-A967-1FCE17F2BB9D}">
      <dgm:prSet phldrT="[Texto]" custT="1"/>
      <dgm:spPr>
        <a:ln>
          <a:solidFill>
            <a:srgbClr val="1F497D"/>
          </a:solidFill>
        </a:ln>
      </dgm:spPr>
      <dgm:t>
        <a:bodyPr/>
        <a:lstStyle/>
        <a:p>
          <a:r>
            <a:rPr lang="es-CL" sz="1100" dirty="0"/>
            <a:t>- Seguimiento casos  </a:t>
          </a:r>
        </a:p>
        <a:p>
          <a:r>
            <a:rPr lang="es-CL" sz="1100" dirty="0"/>
            <a:t>  resueltos</a:t>
          </a:r>
        </a:p>
      </dgm:t>
    </dgm:pt>
    <dgm:pt modelId="{0293E36B-A3EC-460A-9026-11F2D976EF40}" type="parTrans" cxnId="{5324079A-7DEA-4847-A426-C073A54EA49D}">
      <dgm:prSet/>
      <dgm:spPr/>
      <dgm:t>
        <a:bodyPr/>
        <a:lstStyle/>
        <a:p>
          <a:endParaRPr lang="es-CL"/>
        </a:p>
      </dgm:t>
    </dgm:pt>
    <dgm:pt modelId="{A57EEED8-527D-4877-80E3-09B38EA3DF0C}" type="sibTrans" cxnId="{5324079A-7DEA-4847-A426-C073A54EA49D}">
      <dgm:prSet/>
      <dgm:spPr/>
      <dgm:t>
        <a:bodyPr/>
        <a:lstStyle/>
        <a:p>
          <a:endParaRPr lang="es-CL"/>
        </a:p>
      </dgm:t>
    </dgm:pt>
    <dgm:pt modelId="{D814A604-DCAE-4CED-A001-1F6A025B123A}">
      <dgm:prSet phldrT="[Texto]" custT="1"/>
      <dgm:spPr>
        <a:ln>
          <a:solidFill>
            <a:srgbClr val="1F497D"/>
          </a:solidFill>
        </a:ln>
      </dgm:spPr>
      <dgm:t>
        <a:bodyPr/>
        <a:lstStyle/>
        <a:p>
          <a:r>
            <a:rPr lang="es-CL" sz="1100" dirty="0"/>
            <a:t>- Revisión procesos  </a:t>
          </a:r>
        </a:p>
        <a:p>
          <a:r>
            <a:rPr lang="es-CL" sz="1100" dirty="0"/>
            <a:t>  internos</a:t>
          </a:r>
        </a:p>
      </dgm:t>
    </dgm:pt>
    <dgm:pt modelId="{80533CF4-1696-4C7F-842E-C5E4591879B3}" type="parTrans" cxnId="{32702054-9B0D-4FBF-B262-8C058D6390A6}">
      <dgm:prSet/>
      <dgm:spPr/>
      <dgm:t>
        <a:bodyPr/>
        <a:lstStyle/>
        <a:p>
          <a:endParaRPr lang="es-CL"/>
        </a:p>
      </dgm:t>
    </dgm:pt>
    <dgm:pt modelId="{5F225577-2748-49FD-A5A1-9491737CAC10}" type="sibTrans" cxnId="{32702054-9B0D-4FBF-B262-8C058D6390A6}">
      <dgm:prSet/>
      <dgm:spPr/>
      <dgm:t>
        <a:bodyPr/>
        <a:lstStyle/>
        <a:p>
          <a:endParaRPr lang="es-CL"/>
        </a:p>
      </dgm:t>
    </dgm:pt>
    <dgm:pt modelId="{4A66AEA3-3C4C-4D8C-999F-3CE77684CCA6}">
      <dgm:prSet phldrT="[Texto]" custT="1"/>
      <dgm:spPr>
        <a:ln>
          <a:solidFill>
            <a:srgbClr val="1F497D"/>
          </a:solidFill>
        </a:ln>
      </dgm:spPr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dirty="0"/>
            <a:t>- Comité de Ética</a:t>
          </a:r>
        </a:p>
      </dgm:t>
    </dgm:pt>
    <dgm:pt modelId="{5DB65821-6EDE-4239-937F-4635A04750EF}" type="parTrans" cxnId="{4509D508-910E-48B8-9BB8-ED2DA1314EE5}">
      <dgm:prSet/>
      <dgm:spPr/>
      <dgm:t>
        <a:bodyPr/>
        <a:lstStyle/>
        <a:p>
          <a:endParaRPr lang="es-CL"/>
        </a:p>
      </dgm:t>
    </dgm:pt>
    <dgm:pt modelId="{39BF710D-69EB-4E62-A441-0F0C4C590997}" type="sibTrans" cxnId="{4509D508-910E-48B8-9BB8-ED2DA1314EE5}">
      <dgm:prSet/>
      <dgm:spPr/>
      <dgm:t>
        <a:bodyPr/>
        <a:lstStyle/>
        <a:p>
          <a:endParaRPr lang="es-CL"/>
        </a:p>
      </dgm:t>
    </dgm:pt>
    <dgm:pt modelId="{6C0D32F4-981D-4642-8C65-65346BC58C4F}">
      <dgm:prSet phldrT="[Texto]" custT="1"/>
      <dgm:spPr>
        <a:ln>
          <a:solidFill>
            <a:srgbClr val="1F497D"/>
          </a:solidFill>
        </a:ln>
      </dgm:spPr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dirty="0"/>
            <a:t>- Programa Prevención de          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dirty="0"/>
            <a:t>  Delitos</a:t>
          </a:r>
        </a:p>
      </dgm:t>
    </dgm:pt>
    <dgm:pt modelId="{B991D666-354B-4CEF-82F2-F8D2D1952FB1}" type="parTrans" cxnId="{4EEEC292-4B13-4DFD-92D1-0F108A74AF84}">
      <dgm:prSet/>
      <dgm:spPr/>
      <dgm:t>
        <a:bodyPr/>
        <a:lstStyle/>
        <a:p>
          <a:endParaRPr lang="es-CL"/>
        </a:p>
      </dgm:t>
    </dgm:pt>
    <dgm:pt modelId="{B4937EDF-B8B1-44D1-A4B1-26FA90E07ECC}" type="sibTrans" cxnId="{4EEEC292-4B13-4DFD-92D1-0F108A74AF84}">
      <dgm:prSet/>
      <dgm:spPr/>
      <dgm:t>
        <a:bodyPr/>
        <a:lstStyle/>
        <a:p>
          <a:endParaRPr lang="es-CL"/>
        </a:p>
      </dgm:t>
    </dgm:pt>
    <dgm:pt modelId="{7953CFF9-A445-46E9-A162-430B8B06D68C}">
      <dgm:prSet phldrT="[Texto]" custT="1"/>
      <dgm:spPr>
        <a:ln>
          <a:solidFill>
            <a:srgbClr val="1F497D"/>
          </a:solidFill>
        </a:ln>
      </dgm:spPr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dirty="0"/>
        </a:p>
      </dgm:t>
    </dgm:pt>
    <dgm:pt modelId="{F5DD6F62-4E7C-4EFF-97FC-A45B415AA855}" type="parTrans" cxnId="{FBF29314-154C-4AB8-889F-748AB115E891}">
      <dgm:prSet/>
      <dgm:spPr/>
      <dgm:t>
        <a:bodyPr/>
        <a:lstStyle/>
        <a:p>
          <a:endParaRPr lang="es-CL"/>
        </a:p>
      </dgm:t>
    </dgm:pt>
    <dgm:pt modelId="{A8AEE315-2E9F-45C5-9632-DF4FDB770DAB}" type="sibTrans" cxnId="{FBF29314-154C-4AB8-889F-748AB115E891}">
      <dgm:prSet/>
      <dgm:spPr/>
      <dgm:t>
        <a:bodyPr/>
        <a:lstStyle/>
        <a:p>
          <a:endParaRPr lang="es-CL"/>
        </a:p>
      </dgm:t>
    </dgm:pt>
    <dgm:pt modelId="{8AB2E84F-671D-49D9-B1FE-9484E72AAFFC}">
      <dgm:prSet phldrT="[Texto]" custT="1"/>
      <dgm:spPr>
        <a:ln>
          <a:solidFill>
            <a:srgbClr val="1F497D"/>
          </a:solidFill>
        </a:ln>
      </dgm:spPr>
      <dgm:t>
        <a:bodyPr/>
        <a:lstStyle/>
        <a:p>
          <a:endParaRPr lang="es-CL" sz="1200" dirty="0"/>
        </a:p>
        <a:p>
          <a:r>
            <a:rPr lang="es-CL" sz="1100" dirty="0"/>
            <a:t>- Controles</a:t>
          </a:r>
        </a:p>
      </dgm:t>
    </dgm:pt>
    <dgm:pt modelId="{FA6E5636-ECF2-408D-8D50-C600F407455B}" type="parTrans" cxnId="{341E0E52-1693-4797-BDBC-9269112D4643}">
      <dgm:prSet/>
      <dgm:spPr/>
      <dgm:t>
        <a:bodyPr/>
        <a:lstStyle/>
        <a:p>
          <a:endParaRPr lang="es-CL"/>
        </a:p>
      </dgm:t>
    </dgm:pt>
    <dgm:pt modelId="{16F5D2AE-9752-480A-A7A9-56366BF874E9}" type="sibTrans" cxnId="{341E0E52-1693-4797-BDBC-9269112D4643}">
      <dgm:prSet/>
      <dgm:spPr/>
      <dgm:t>
        <a:bodyPr/>
        <a:lstStyle/>
        <a:p>
          <a:endParaRPr lang="es-CL"/>
        </a:p>
      </dgm:t>
    </dgm:pt>
    <dgm:pt modelId="{9D9E3A22-E34F-4008-B8AC-7FAEC960B709}">
      <dgm:prSet phldrT="[Texto]" custT="1"/>
      <dgm:spPr>
        <a:ln>
          <a:solidFill>
            <a:srgbClr val="1F497D"/>
          </a:solidFill>
        </a:ln>
      </dgm:spPr>
      <dgm:t>
        <a:bodyPr/>
        <a:lstStyle/>
        <a:p>
          <a:r>
            <a:rPr lang="es-CL" sz="1100" dirty="0"/>
            <a:t>- Líneas de Consultas y  </a:t>
          </a:r>
        </a:p>
        <a:p>
          <a:r>
            <a:rPr lang="es-CL" sz="1100" dirty="0"/>
            <a:t>  Denuncias</a:t>
          </a:r>
        </a:p>
      </dgm:t>
    </dgm:pt>
    <dgm:pt modelId="{35F64CEA-4509-4B23-8249-40B4892A9574}" type="parTrans" cxnId="{19AA82B6-2154-4616-9BA9-1CFDE49A28EA}">
      <dgm:prSet/>
      <dgm:spPr/>
      <dgm:t>
        <a:bodyPr/>
        <a:lstStyle/>
        <a:p>
          <a:endParaRPr lang="es-CL"/>
        </a:p>
      </dgm:t>
    </dgm:pt>
    <dgm:pt modelId="{2E480880-8E7B-42D9-A2D2-23A54C0EDC55}" type="sibTrans" cxnId="{19AA82B6-2154-4616-9BA9-1CFDE49A28EA}">
      <dgm:prSet/>
      <dgm:spPr/>
      <dgm:t>
        <a:bodyPr/>
        <a:lstStyle/>
        <a:p>
          <a:endParaRPr lang="es-CL"/>
        </a:p>
      </dgm:t>
    </dgm:pt>
    <dgm:pt modelId="{75B8CD7D-93E1-4998-95EA-F17010F1D56F}" type="pres">
      <dgm:prSet presAssocID="{849C8BFE-99D3-4708-B139-638D9855C8F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816F5DAB-F19C-408C-A985-E8804CAE4B21}" type="pres">
      <dgm:prSet presAssocID="{9A40FE7B-614E-451B-A28B-D70889770E27}" presName="composite" presStyleCnt="0"/>
      <dgm:spPr/>
    </dgm:pt>
    <dgm:pt modelId="{02337215-3077-48D0-A102-46C76D25E0B3}" type="pres">
      <dgm:prSet presAssocID="{9A40FE7B-614E-451B-A28B-D70889770E27}" presName="BackAccent" presStyleLbl="bgShp" presStyleIdx="0" presStyleCnt="3"/>
      <dgm:spPr/>
    </dgm:pt>
    <dgm:pt modelId="{B1C27959-7466-4C76-BB59-F5EF2F2A3C5F}" type="pres">
      <dgm:prSet presAssocID="{9A40FE7B-614E-451B-A28B-D70889770E27}" presName="Accent" presStyleLbl="alignNode1" presStyleIdx="0" presStyleCnt="3"/>
      <dgm:spPr>
        <a:solidFill>
          <a:schemeClr val="accent3">
            <a:lumMod val="75000"/>
          </a:schemeClr>
        </a:solidFill>
        <a:ln>
          <a:solidFill>
            <a:srgbClr val="1F497D"/>
          </a:solidFill>
        </a:ln>
      </dgm:spPr>
    </dgm:pt>
    <dgm:pt modelId="{547CE5E3-2F4C-4676-989D-03035C0F793F}" type="pres">
      <dgm:prSet presAssocID="{9A40FE7B-614E-451B-A28B-D70889770E27}" presName="Child" presStyleLbl="revTx" presStyleIdx="0" presStyleCnt="6" custScaleY="84261" custLinFactNeighborX="152" custLinFactNeighborY="-7375">
        <dgm:presLayoutVars>
          <dgm:chMax val="0"/>
          <dgm:chPref val="0"/>
          <dgm:bulletEnabled val="1"/>
        </dgm:presLayoutVars>
      </dgm:prSet>
      <dgm:spPr/>
    </dgm:pt>
    <dgm:pt modelId="{3F84F594-CEEC-4CC7-8632-1E991FDFCB06}" type="pres">
      <dgm:prSet presAssocID="{9A40FE7B-614E-451B-A28B-D70889770E27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C58A4A2A-497D-445B-8B2B-D578BF6979C5}" type="pres">
      <dgm:prSet presAssocID="{AA05E23E-9BD0-49D4-8990-8A92991391E2}" presName="sibTrans" presStyleCnt="0"/>
      <dgm:spPr/>
    </dgm:pt>
    <dgm:pt modelId="{8077146A-FCE4-4681-9ED9-F84B21D89C03}" type="pres">
      <dgm:prSet presAssocID="{F227008C-6EA8-46B9-9A28-52A03E13AC11}" presName="composite" presStyleCnt="0"/>
      <dgm:spPr/>
    </dgm:pt>
    <dgm:pt modelId="{6924296F-D04D-4A0F-9F69-4999E8533805}" type="pres">
      <dgm:prSet presAssocID="{F227008C-6EA8-46B9-9A28-52A03E13AC11}" presName="BackAccent" presStyleLbl="bgShp" presStyleIdx="1" presStyleCnt="3"/>
      <dgm:spPr/>
    </dgm:pt>
    <dgm:pt modelId="{191AD55C-9B88-4630-AF96-7D51330713FC}" type="pres">
      <dgm:prSet presAssocID="{F227008C-6EA8-46B9-9A28-52A03E13AC11}" presName="Accent" presStyleLbl="alignNode1" presStyleIdx="1" presStyleCnt="3"/>
      <dgm:spPr>
        <a:solidFill>
          <a:schemeClr val="accent3">
            <a:lumMod val="75000"/>
          </a:schemeClr>
        </a:solidFill>
        <a:ln>
          <a:solidFill>
            <a:srgbClr val="1F497D"/>
          </a:solidFill>
        </a:ln>
      </dgm:spPr>
    </dgm:pt>
    <dgm:pt modelId="{5D297098-8A9F-4478-B275-41A526D674FF}" type="pres">
      <dgm:prSet presAssocID="{F227008C-6EA8-46B9-9A28-52A03E13AC11}" presName="Child" presStyleLbl="revTx" presStyleIdx="2" presStyleCnt="6" custScaleY="84468" custLinFactNeighborX="152" custLinFactNeighborY="-7375">
        <dgm:presLayoutVars>
          <dgm:chMax val="0"/>
          <dgm:chPref val="0"/>
          <dgm:bulletEnabled val="1"/>
        </dgm:presLayoutVars>
      </dgm:prSet>
      <dgm:spPr/>
    </dgm:pt>
    <dgm:pt modelId="{ED776DA8-A06D-4AEE-AFFA-69DB7F4BA59E}" type="pres">
      <dgm:prSet presAssocID="{F227008C-6EA8-46B9-9A28-52A03E13AC11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BC8DB0F0-C5F9-4F8D-9CDB-EF2C83D835AB}" type="pres">
      <dgm:prSet presAssocID="{A21317C2-8316-401D-AD9A-F5C32D329FB2}" presName="sibTrans" presStyleCnt="0"/>
      <dgm:spPr/>
    </dgm:pt>
    <dgm:pt modelId="{B8AE5A83-FFDD-41AC-AE6F-9D1BB30E8C8D}" type="pres">
      <dgm:prSet presAssocID="{F751E5B2-7121-4CDD-A9D2-733712D9D9CD}" presName="composite" presStyleCnt="0"/>
      <dgm:spPr/>
    </dgm:pt>
    <dgm:pt modelId="{7AEFCBA2-6D9E-4DA3-AD0A-83CF5AF094C9}" type="pres">
      <dgm:prSet presAssocID="{F751E5B2-7121-4CDD-A9D2-733712D9D9CD}" presName="BackAccent" presStyleLbl="bgShp" presStyleIdx="2" presStyleCnt="3"/>
      <dgm:spPr/>
    </dgm:pt>
    <dgm:pt modelId="{8FA71391-481C-4414-8268-FBEFAF624A92}" type="pres">
      <dgm:prSet presAssocID="{F751E5B2-7121-4CDD-A9D2-733712D9D9CD}" presName="Accent" presStyleLbl="alignNode1" presStyleIdx="2" presStyleCnt="3"/>
      <dgm:spPr>
        <a:solidFill>
          <a:schemeClr val="accent3">
            <a:lumMod val="75000"/>
          </a:schemeClr>
        </a:solidFill>
        <a:ln>
          <a:solidFill>
            <a:srgbClr val="1F497D"/>
          </a:solidFill>
        </a:ln>
      </dgm:spPr>
    </dgm:pt>
    <dgm:pt modelId="{0EFFC31B-EEAE-4027-998A-F42B17C7A347}" type="pres">
      <dgm:prSet presAssocID="{F751E5B2-7121-4CDD-A9D2-733712D9D9CD}" presName="Child" presStyleLbl="revTx" presStyleIdx="4" presStyleCnt="6" custScaleY="84261" custLinFactNeighborX="152" custLinFactNeighborY="-7375">
        <dgm:presLayoutVars>
          <dgm:chMax val="0"/>
          <dgm:chPref val="0"/>
          <dgm:bulletEnabled val="1"/>
        </dgm:presLayoutVars>
      </dgm:prSet>
      <dgm:spPr/>
    </dgm:pt>
    <dgm:pt modelId="{3955A800-200D-4182-9803-91E1BE137483}" type="pres">
      <dgm:prSet presAssocID="{F751E5B2-7121-4CDD-A9D2-733712D9D9CD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1D7EFB00-126A-4BA2-BAA5-98CAD6B4D4B8}" type="presOf" srcId="{9D8F1819-854A-46B9-8BAD-F246786C3B36}" destId="{5D297098-8A9F-4478-B275-41A526D674FF}" srcOrd="0" destOrd="3" presId="urn:microsoft.com/office/officeart/2008/layout/IncreasingCircleProcess"/>
    <dgm:cxn modelId="{4509D508-910E-48B8-9BB8-ED2DA1314EE5}" srcId="{9A40FE7B-614E-451B-A28B-D70889770E27}" destId="{4A66AEA3-3C4C-4D8C-999F-3CE77684CCA6}" srcOrd="1" destOrd="0" parTransId="{5DB65821-6EDE-4239-937F-4635A04750EF}" sibTransId="{39BF710D-69EB-4E62-A441-0F0C4C590997}"/>
    <dgm:cxn modelId="{722A790C-090B-44DC-92C8-466476D36C79}" type="presOf" srcId="{3ED72314-FC02-4B91-8377-914011DE02E6}" destId="{5D297098-8A9F-4478-B275-41A526D674FF}" srcOrd="0" destOrd="1" presId="urn:microsoft.com/office/officeart/2008/layout/IncreasingCircleProcess"/>
    <dgm:cxn modelId="{13DB0D0F-A077-4D64-93E5-0574969B8680}" srcId="{9A40FE7B-614E-451B-A28B-D70889770E27}" destId="{D949CD48-4356-4BA0-AA64-4CB964363F4D}" srcOrd="2" destOrd="0" parTransId="{73B744D1-D203-4DFD-A89E-D33BB0DC2CBA}" sibTransId="{1C4ED881-D031-4D7D-901B-CF5EF6C9A3D7}"/>
    <dgm:cxn modelId="{6D443210-D2B2-44FA-8BB0-31B7B7E0FE72}" type="presOf" srcId="{FAA06F6E-6B06-45D6-8D9D-535A8A2374E8}" destId="{547CE5E3-2F4C-4676-989D-03035C0F793F}" srcOrd="0" destOrd="3" presId="urn:microsoft.com/office/officeart/2008/layout/IncreasingCircleProcess"/>
    <dgm:cxn modelId="{FBF29314-154C-4AB8-889F-748AB115E891}" srcId="{9A40FE7B-614E-451B-A28B-D70889770E27}" destId="{7953CFF9-A445-46E9-A162-430B8B06D68C}" srcOrd="5" destOrd="0" parTransId="{F5DD6F62-4E7C-4EFF-97FC-A45B415AA855}" sibTransId="{A8AEE315-2E9F-45C5-9632-DF4FDB770DAB}"/>
    <dgm:cxn modelId="{79C52322-01A5-4F59-BA12-50782B759953}" type="presOf" srcId="{D949CD48-4356-4BA0-AA64-4CB964363F4D}" destId="{547CE5E3-2F4C-4676-989D-03035C0F793F}" srcOrd="0" destOrd="2" presId="urn:microsoft.com/office/officeart/2008/layout/IncreasingCircleProcess"/>
    <dgm:cxn modelId="{7130ED27-173C-4617-A5B0-F1F64AB5C950}" type="presOf" srcId="{A93A0263-7FB0-4AC6-B7AE-3FC691980F1C}" destId="{0EFFC31B-EEAE-4027-998A-F42B17C7A347}" srcOrd="0" destOrd="0" presId="urn:microsoft.com/office/officeart/2008/layout/IncreasingCircleProcess"/>
    <dgm:cxn modelId="{E1434D29-D518-4666-A447-D56A6B0C4759}" type="presOf" srcId="{D814A604-DCAE-4CED-A001-1F6A025B123A}" destId="{0EFFC31B-EEAE-4027-998A-F42B17C7A347}" srcOrd="0" destOrd="3" presId="urn:microsoft.com/office/officeart/2008/layout/IncreasingCircleProcess"/>
    <dgm:cxn modelId="{95CEDC2C-D3E5-40F7-B093-9C264EE66CA3}" type="presOf" srcId="{8AB2E84F-671D-49D9-B1FE-9484E72AAFFC}" destId="{5D297098-8A9F-4478-B275-41A526D674FF}" srcOrd="0" destOrd="0" presId="urn:microsoft.com/office/officeart/2008/layout/IncreasingCircleProcess"/>
    <dgm:cxn modelId="{C74E5645-F9E5-4E4F-8020-8D4CEB9EE09E}" type="presOf" srcId="{F751E5B2-7121-4CDD-A9D2-733712D9D9CD}" destId="{3955A800-200D-4182-9803-91E1BE137483}" srcOrd="0" destOrd="0" presId="urn:microsoft.com/office/officeart/2008/layout/IncreasingCircleProcess"/>
    <dgm:cxn modelId="{93E2FA48-D818-487C-9006-32ED83739394}" type="presOf" srcId="{E0B5AFFE-0BF2-4F4B-A967-1FCE17F2BB9D}" destId="{0EFFC31B-EEAE-4027-998A-F42B17C7A347}" srcOrd="0" destOrd="2" presId="urn:microsoft.com/office/officeart/2008/layout/IncreasingCircleProcess"/>
    <dgm:cxn modelId="{0989EE6A-F041-4F4E-A03E-28422C28D1D5}" srcId="{849C8BFE-99D3-4708-B139-638D9855C8F6}" destId="{9A40FE7B-614E-451B-A28B-D70889770E27}" srcOrd="0" destOrd="0" parTransId="{EB75C255-A93B-4017-84F1-095DF8F61EF0}" sibTransId="{AA05E23E-9BD0-49D4-8990-8A92991391E2}"/>
    <dgm:cxn modelId="{D901344C-1208-41FD-94A0-8EBF64C58529}" srcId="{849C8BFE-99D3-4708-B139-638D9855C8F6}" destId="{F751E5B2-7121-4CDD-A9D2-733712D9D9CD}" srcOrd="2" destOrd="0" parTransId="{3E0B3983-7BB1-441B-86B0-C230585730A3}" sibTransId="{EB80E7D4-93F1-4DF3-977A-02BF13EF3586}"/>
    <dgm:cxn modelId="{341E0E52-1693-4797-BDBC-9269112D4643}" srcId="{F227008C-6EA8-46B9-9A28-52A03E13AC11}" destId="{8AB2E84F-671D-49D9-B1FE-9484E72AAFFC}" srcOrd="0" destOrd="0" parTransId="{FA6E5636-ECF2-408D-8D50-C600F407455B}" sibTransId="{16F5D2AE-9752-480A-A7A9-56366BF874E9}"/>
    <dgm:cxn modelId="{32702054-9B0D-4FBF-B262-8C058D6390A6}" srcId="{F751E5B2-7121-4CDD-A9D2-733712D9D9CD}" destId="{D814A604-DCAE-4CED-A001-1F6A025B123A}" srcOrd="3" destOrd="0" parTransId="{80533CF4-1696-4C7F-842E-C5E4591879B3}" sibTransId="{5F225577-2748-49FD-A5A1-9491737CAC10}"/>
    <dgm:cxn modelId="{01FBF458-9924-40A7-8777-763243C98D17}" type="presOf" srcId="{9D9E3A22-E34F-4008-B8AC-7FAEC960B709}" destId="{5D297098-8A9F-4478-B275-41A526D674FF}" srcOrd="0" destOrd="2" presId="urn:microsoft.com/office/officeart/2008/layout/IncreasingCircleProcess"/>
    <dgm:cxn modelId="{DF05C679-F782-4E5A-81A9-38F0BCF8B1A2}" srcId="{9A40FE7B-614E-451B-A28B-D70889770E27}" destId="{FAA06F6E-6B06-45D6-8D9D-535A8A2374E8}" srcOrd="3" destOrd="0" parTransId="{30B93A49-3D9F-4030-B2FD-E1E9E4208ECD}" sibTransId="{3DC6700F-DC36-49FC-8222-82E2528C3D8E}"/>
    <dgm:cxn modelId="{BC3E237A-0876-4BBA-82BC-2D5B783591A5}" type="presOf" srcId="{6C0D32F4-981D-4642-8C65-65346BC58C4F}" destId="{547CE5E3-2F4C-4676-989D-03035C0F793F}" srcOrd="0" destOrd="4" presId="urn:microsoft.com/office/officeart/2008/layout/IncreasingCircleProcess"/>
    <dgm:cxn modelId="{8DCFBC5A-D8B1-4D1D-86BD-368A6A9F13BC}" srcId="{F751E5B2-7121-4CDD-A9D2-733712D9D9CD}" destId="{9427506B-8C3D-42CD-A2D3-5CC942219CBC}" srcOrd="1" destOrd="0" parTransId="{3F24BE9E-95B4-4360-94A0-331EC7AD0550}" sibTransId="{307A3863-5ED7-4057-A760-63732E685ED5}"/>
    <dgm:cxn modelId="{DD1D037B-B4F9-4621-8BBD-12BD5D51C217}" srcId="{F751E5B2-7121-4CDD-A9D2-733712D9D9CD}" destId="{52BFA268-7573-4494-B002-013A9F5B8A5A}" srcOrd="4" destOrd="0" parTransId="{6A463663-7370-465F-B459-8E1018D48B95}" sibTransId="{956775D8-871F-466D-8B5B-FA732E3A0193}"/>
    <dgm:cxn modelId="{30310C82-9A40-4FF3-B747-E98529E00708}" type="presOf" srcId="{7953CFF9-A445-46E9-A162-430B8B06D68C}" destId="{547CE5E3-2F4C-4676-989D-03035C0F793F}" srcOrd="0" destOrd="5" presId="urn:microsoft.com/office/officeart/2008/layout/IncreasingCircleProcess"/>
    <dgm:cxn modelId="{C35CE082-D079-4156-96A8-A9F8B570C17B}" type="presOf" srcId="{F227008C-6EA8-46B9-9A28-52A03E13AC11}" destId="{ED776DA8-A06D-4AEE-AFFA-69DB7F4BA59E}" srcOrd="0" destOrd="0" presId="urn:microsoft.com/office/officeart/2008/layout/IncreasingCircleProcess"/>
    <dgm:cxn modelId="{0DCA1D8A-BE7D-41E2-98C7-3B100B049416}" type="presOf" srcId="{B41ED845-D806-4338-95DD-EA9F2B207060}" destId="{547CE5E3-2F4C-4676-989D-03035C0F793F}" srcOrd="0" destOrd="0" presId="urn:microsoft.com/office/officeart/2008/layout/IncreasingCircleProcess"/>
    <dgm:cxn modelId="{4EEEC292-4B13-4DFD-92D1-0F108A74AF84}" srcId="{9A40FE7B-614E-451B-A28B-D70889770E27}" destId="{6C0D32F4-981D-4642-8C65-65346BC58C4F}" srcOrd="4" destOrd="0" parTransId="{B991D666-354B-4CEF-82F2-F8D2D1952FB1}" sibTransId="{B4937EDF-B8B1-44D1-A4B1-26FA90E07ECC}"/>
    <dgm:cxn modelId="{5324079A-7DEA-4847-A426-C073A54EA49D}" srcId="{F751E5B2-7121-4CDD-A9D2-733712D9D9CD}" destId="{E0B5AFFE-0BF2-4F4B-A967-1FCE17F2BB9D}" srcOrd="2" destOrd="0" parTransId="{0293E36B-A3EC-460A-9026-11F2D976EF40}" sibTransId="{A57EEED8-527D-4877-80E3-09B38EA3DF0C}"/>
    <dgm:cxn modelId="{CFF0B29C-D683-4ACF-8D66-611F5F77E60B}" srcId="{849C8BFE-99D3-4708-B139-638D9855C8F6}" destId="{F227008C-6EA8-46B9-9A28-52A03E13AC11}" srcOrd="1" destOrd="0" parTransId="{9C4554F3-0063-4D51-97FD-7EFB82FE1A6D}" sibTransId="{A21317C2-8316-401D-AD9A-F5C32D329FB2}"/>
    <dgm:cxn modelId="{943E0DA6-6C8C-4B32-87DC-45858DDE970C}" srcId="{F227008C-6EA8-46B9-9A28-52A03E13AC11}" destId="{EF827F45-7933-4C79-9FEE-776B6C90E8EC}" srcOrd="4" destOrd="0" parTransId="{F0089F15-E121-47A7-9E2A-A43F18781E2E}" sibTransId="{16C3E915-14FD-4762-A1E4-FF78A9CC9644}"/>
    <dgm:cxn modelId="{7DBB5FA6-4D06-4582-9DCF-EC025B6A19A6}" type="presOf" srcId="{4A66AEA3-3C4C-4D8C-999F-3CE77684CCA6}" destId="{547CE5E3-2F4C-4676-989D-03035C0F793F}" srcOrd="0" destOrd="1" presId="urn:microsoft.com/office/officeart/2008/layout/IncreasingCircleProcess"/>
    <dgm:cxn modelId="{0FC3AEA6-F98D-4A9D-A050-28FBF887911A}" type="presOf" srcId="{EF827F45-7933-4C79-9FEE-776B6C90E8EC}" destId="{5D297098-8A9F-4478-B275-41A526D674FF}" srcOrd="0" destOrd="4" presId="urn:microsoft.com/office/officeart/2008/layout/IncreasingCircleProcess"/>
    <dgm:cxn modelId="{D6685AA7-74D4-4EC8-BB57-B320888E650B}" type="presOf" srcId="{9427506B-8C3D-42CD-A2D3-5CC942219CBC}" destId="{0EFFC31B-EEAE-4027-998A-F42B17C7A347}" srcOrd="0" destOrd="1" presId="urn:microsoft.com/office/officeart/2008/layout/IncreasingCircleProcess"/>
    <dgm:cxn modelId="{4034D1A7-F9EB-467A-B733-FCBEC85D4A39}" type="presOf" srcId="{849C8BFE-99D3-4708-B139-638D9855C8F6}" destId="{75B8CD7D-93E1-4998-95EA-F17010F1D56F}" srcOrd="0" destOrd="0" presId="urn:microsoft.com/office/officeart/2008/layout/IncreasingCircleProcess"/>
    <dgm:cxn modelId="{DA7E1AAD-4CF9-435F-8276-B67292147831}" srcId="{F227008C-6EA8-46B9-9A28-52A03E13AC11}" destId="{9D8F1819-854A-46B9-8BAD-F246786C3B36}" srcOrd="3" destOrd="0" parTransId="{F19A419C-0CF5-4066-9863-CD25E5839317}" sibTransId="{42E05941-E6A5-45FB-8791-760E56B54759}"/>
    <dgm:cxn modelId="{65EDDEB1-DF57-435F-AE8F-DA7A7596228B}" srcId="{9A40FE7B-614E-451B-A28B-D70889770E27}" destId="{B41ED845-D806-4338-95DD-EA9F2B207060}" srcOrd="0" destOrd="0" parTransId="{CD2E6CFA-53FA-495D-B580-DD76ABDF9A16}" sibTransId="{E113B049-8634-4859-B494-4DFABEBDB581}"/>
    <dgm:cxn modelId="{19AA82B6-2154-4616-9BA9-1CFDE49A28EA}" srcId="{F227008C-6EA8-46B9-9A28-52A03E13AC11}" destId="{9D9E3A22-E34F-4008-B8AC-7FAEC960B709}" srcOrd="2" destOrd="0" parTransId="{35F64CEA-4509-4B23-8249-40B4892A9574}" sibTransId="{2E480880-8E7B-42D9-A2D2-23A54C0EDC55}"/>
    <dgm:cxn modelId="{BC9128D9-BA70-483A-816A-F76E0F4B9822}" type="presOf" srcId="{52BFA268-7573-4494-B002-013A9F5B8A5A}" destId="{0EFFC31B-EEAE-4027-998A-F42B17C7A347}" srcOrd="0" destOrd="4" presId="urn:microsoft.com/office/officeart/2008/layout/IncreasingCircleProcess"/>
    <dgm:cxn modelId="{34DB67F5-FD17-49BD-812B-4EB77F4756B6}" type="presOf" srcId="{9A40FE7B-614E-451B-A28B-D70889770E27}" destId="{3F84F594-CEEC-4CC7-8632-1E991FDFCB06}" srcOrd="0" destOrd="0" presId="urn:microsoft.com/office/officeart/2008/layout/IncreasingCircleProcess"/>
    <dgm:cxn modelId="{8F59C0FC-2070-4FC5-9E12-9E15956CE367}" srcId="{F227008C-6EA8-46B9-9A28-52A03E13AC11}" destId="{3ED72314-FC02-4B91-8377-914011DE02E6}" srcOrd="1" destOrd="0" parTransId="{72B1ABDA-1B61-4F4F-BC3B-23153E928D99}" sibTransId="{3177B775-4D94-4CCA-B328-1188FED87809}"/>
    <dgm:cxn modelId="{BF8EDCFC-F84B-47D7-B5F4-A5A567711C73}" srcId="{F751E5B2-7121-4CDD-A9D2-733712D9D9CD}" destId="{A93A0263-7FB0-4AC6-B7AE-3FC691980F1C}" srcOrd="0" destOrd="0" parTransId="{156C8B4B-776D-44CF-A051-3B2F435D9482}" sibTransId="{F6C83412-39A6-4126-83FB-503CE252541D}"/>
    <dgm:cxn modelId="{A6CF2CDF-F4F6-45B8-902E-37AC31743CF7}" type="presParOf" srcId="{75B8CD7D-93E1-4998-95EA-F17010F1D56F}" destId="{816F5DAB-F19C-408C-A985-E8804CAE4B21}" srcOrd="0" destOrd="0" presId="urn:microsoft.com/office/officeart/2008/layout/IncreasingCircleProcess"/>
    <dgm:cxn modelId="{9DFD8B73-03AE-4174-9B00-B5FFAC23B1EA}" type="presParOf" srcId="{816F5DAB-F19C-408C-A985-E8804CAE4B21}" destId="{02337215-3077-48D0-A102-46C76D25E0B3}" srcOrd="0" destOrd="0" presId="urn:microsoft.com/office/officeart/2008/layout/IncreasingCircleProcess"/>
    <dgm:cxn modelId="{2F0A95FB-D9C8-4303-9A1E-54D2B374EDCE}" type="presParOf" srcId="{816F5DAB-F19C-408C-A985-E8804CAE4B21}" destId="{B1C27959-7466-4C76-BB59-F5EF2F2A3C5F}" srcOrd="1" destOrd="0" presId="urn:microsoft.com/office/officeart/2008/layout/IncreasingCircleProcess"/>
    <dgm:cxn modelId="{F9E249D9-B69B-4D9B-834D-7CA5B35F0F71}" type="presParOf" srcId="{816F5DAB-F19C-408C-A985-E8804CAE4B21}" destId="{547CE5E3-2F4C-4676-989D-03035C0F793F}" srcOrd="2" destOrd="0" presId="urn:microsoft.com/office/officeart/2008/layout/IncreasingCircleProcess"/>
    <dgm:cxn modelId="{778E3C30-AED0-4833-AB6A-071D101C5D1C}" type="presParOf" srcId="{816F5DAB-F19C-408C-A985-E8804CAE4B21}" destId="{3F84F594-CEEC-4CC7-8632-1E991FDFCB06}" srcOrd="3" destOrd="0" presId="urn:microsoft.com/office/officeart/2008/layout/IncreasingCircleProcess"/>
    <dgm:cxn modelId="{EBA6C13D-67FD-465F-B525-9E684E813287}" type="presParOf" srcId="{75B8CD7D-93E1-4998-95EA-F17010F1D56F}" destId="{C58A4A2A-497D-445B-8B2B-D578BF6979C5}" srcOrd="1" destOrd="0" presId="urn:microsoft.com/office/officeart/2008/layout/IncreasingCircleProcess"/>
    <dgm:cxn modelId="{EBE90F69-0E0A-4F17-AEFB-9E74B1E0705E}" type="presParOf" srcId="{75B8CD7D-93E1-4998-95EA-F17010F1D56F}" destId="{8077146A-FCE4-4681-9ED9-F84B21D89C03}" srcOrd="2" destOrd="0" presId="urn:microsoft.com/office/officeart/2008/layout/IncreasingCircleProcess"/>
    <dgm:cxn modelId="{87F89B48-62F4-44E2-BFF7-DAA50B03E5D6}" type="presParOf" srcId="{8077146A-FCE4-4681-9ED9-F84B21D89C03}" destId="{6924296F-D04D-4A0F-9F69-4999E8533805}" srcOrd="0" destOrd="0" presId="urn:microsoft.com/office/officeart/2008/layout/IncreasingCircleProcess"/>
    <dgm:cxn modelId="{E16D996D-A1A9-4E3D-92F5-4EE7E1900DC0}" type="presParOf" srcId="{8077146A-FCE4-4681-9ED9-F84B21D89C03}" destId="{191AD55C-9B88-4630-AF96-7D51330713FC}" srcOrd="1" destOrd="0" presId="urn:microsoft.com/office/officeart/2008/layout/IncreasingCircleProcess"/>
    <dgm:cxn modelId="{87B802DC-DEC9-4614-A714-87F089D66B3F}" type="presParOf" srcId="{8077146A-FCE4-4681-9ED9-F84B21D89C03}" destId="{5D297098-8A9F-4478-B275-41A526D674FF}" srcOrd="2" destOrd="0" presId="urn:microsoft.com/office/officeart/2008/layout/IncreasingCircleProcess"/>
    <dgm:cxn modelId="{53D5F896-FA4F-495E-B4A3-E49676A5EB01}" type="presParOf" srcId="{8077146A-FCE4-4681-9ED9-F84B21D89C03}" destId="{ED776DA8-A06D-4AEE-AFFA-69DB7F4BA59E}" srcOrd="3" destOrd="0" presId="urn:microsoft.com/office/officeart/2008/layout/IncreasingCircleProcess"/>
    <dgm:cxn modelId="{162E3AA8-7C4B-4C87-ACE4-E6D67CE624A5}" type="presParOf" srcId="{75B8CD7D-93E1-4998-95EA-F17010F1D56F}" destId="{BC8DB0F0-C5F9-4F8D-9CDB-EF2C83D835AB}" srcOrd="3" destOrd="0" presId="urn:microsoft.com/office/officeart/2008/layout/IncreasingCircleProcess"/>
    <dgm:cxn modelId="{91785134-B7A1-4D6B-AD96-40869B422F93}" type="presParOf" srcId="{75B8CD7D-93E1-4998-95EA-F17010F1D56F}" destId="{B8AE5A83-FFDD-41AC-AE6F-9D1BB30E8C8D}" srcOrd="4" destOrd="0" presId="urn:microsoft.com/office/officeart/2008/layout/IncreasingCircleProcess"/>
    <dgm:cxn modelId="{4A667841-F0A0-44C0-A061-F6771250FC42}" type="presParOf" srcId="{B8AE5A83-FFDD-41AC-AE6F-9D1BB30E8C8D}" destId="{7AEFCBA2-6D9E-4DA3-AD0A-83CF5AF094C9}" srcOrd="0" destOrd="0" presId="urn:microsoft.com/office/officeart/2008/layout/IncreasingCircleProcess"/>
    <dgm:cxn modelId="{3FD00823-737B-4E13-98A2-61B0EE4AB69F}" type="presParOf" srcId="{B8AE5A83-FFDD-41AC-AE6F-9D1BB30E8C8D}" destId="{8FA71391-481C-4414-8268-FBEFAF624A92}" srcOrd="1" destOrd="0" presId="urn:microsoft.com/office/officeart/2008/layout/IncreasingCircleProcess"/>
    <dgm:cxn modelId="{FDA240DB-A6A1-4EE0-B91E-2B28FD0DCF81}" type="presParOf" srcId="{B8AE5A83-FFDD-41AC-AE6F-9D1BB30E8C8D}" destId="{0EFFC31B-EEAE-4027-998A-F42B17C7A347}" srcOrd="2" destOrd="0" presId="urn:microsoft.com/office/officeart/2008/layout/IncreasingCircleProcess"/>
    <dgm:cxn modelId="{64A7F514-D43C-4CED-B0E7-04F4A2C6A610}" type="presParOf" srcId="{B8AE5A83-FFDD-41AC-AE6F-9D1BB30E8C8D}" destId="{3955A800-200D-4182-9803-91E1BE13748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37215-3077-48D0-A102-46C76D25E0B3}">
      <dsp:nvSpPr>
        <dsp:cNvPr id="0" name=""/>
        <dsp:cNvSpPr/>
      </dsp:nvSpPr>
      <dsp:spPr>
        <a:xfrm>
          <a:off x="356141" y="1305"/>
          <a:ext cx="599522" cy="59952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27959-7466-4C76-BB59-F5EF2F2A3C5F}">
      <dsp:nvSpPr>
        <dsp:cNvPr id="0" name=""/>
        <dsp:cNvSpPr/>
      </dsp:nvSpPr>
      <dsp:spPr>
        <a:xfrm>
          <a:off x="416093" y="61257"/>
          <a:ext cx="479617" cy="479617"/>
        </a:xfrm>
        <a:prstGeom prst="chord">
          <a:avLst>
            <a:gd name="adj1" fmla="val 1168272"/>
            <a:gd name="adj2" fmla="val 9631728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rgbClr val="1F49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CE5E3-2F4C-4676-989D-03035C0F793F}">
      <dsp:nvSpPr>
        <dsp:cNvPr id="0" name=""/>
        <dsp:cNvSpPr/>
      </dsp:nvSpPr>
      <dsp:spPr>
        <a:xfrm>
          <a:off x="1083259" y="613303"/>
          <a:ext cx="1773586" cy="2125895"/>
        </a:xfrm>
        <a:prstGeom prst="rect">
          <a:avLst/>
        </a:prstGeom>
        <a:noFill/>
        <a:ln>
          <a:solidFill>
            <a:srgbClr val="1F497D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L" sz="11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100" kern="1200" dirty="0"/>
            <a:t>- Capacitaciones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  Código de Conducta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- Comité de Ética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- Comunicación y difusión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- Integración de Riesgos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- Políticas Corporativas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- Programa Prevención de          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  Delitos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200" kern="1200" dirty="0"/>
        </a:p>
      </dsp:txBody>
      <dsp:txXfrm>
        <a:off x="1083259" y="613303"/>
        <a:ext cx="1773586" cy="2125895"/>
      </dsp:txXfrm>
    </dsp:sp>
    <dsp:sp modelId="{3F84F594-CEEC-4CC7-8632-1E991FDFCB06}">
      <dsp:nvSpPr>
        <dsp:cNvPr id="0" name=""/>
        <dsp:cNvSpPr/>
      </dsp:nvSpPr>
      <dsp:spPr>
        <a:xfrm>
          <a:off x="1080563" y="1305"/>
          <a:ext cx="1773586" cy="599522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rgbClr val="1F497D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solidFill>
                <a:srgbClr val="FFFFFF"/>
              </a:solidFill>
            </a:rPr>
            <a:t>PREVENIR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00" b="1" kern="1200" dirty="0">
            <a:solidFill>
              <a:srgbClr val="FFFFFF"/>
            </a:solidFill>
          </a:endParaRPr>
        </a:p>
      </dsp:txBody>
      <dsp:txXfrm>
        <a:off x="1080563" y="1305"/>
        <a:ext cx="1773586" cy="599522"/>
      </dsp:txXfrm>
    </dsp:sp>
    <dsp:sp modelId="{6924296F-D04D-4A0F-9F69-4999E8533805}">
      <dsp:nvSpPr>
        <dsp:cNvPr id="0" name=""/>
        <dsp:cNvSpPr/>
      </dsp:nvSpPr>
      <dsp:spPr>
        <a:xfrm>
          <a:off x="2979050" y="0"/>
          <a:ext cx="599522" cy="59952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AD55C-9B88-4630-AF96-7D51330713FC}">
      <dsp:nvSpPr>
        <dsp:cNvPr id="0" name=""/>
        <dsp:cNvSpPr/>
      </dsp:nvSpPr>
      <dsp:spPr>
        <a:xfrm>
          <a:off x="3039002" y="59952"/>
          <a:ext cx="479617" cy="479617"/>
        </a:xfrm>
        <a:prstGeom prst="chord">
          <a:avLst>
            <a:gd name="adj1" fmla="val 20431728"/>
            <a:gd name="adj2" fmla="val 11968272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rgbClr val="1F49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97098-8A9F-4478-B275-41A526D674FF}">
      <dsp:nvSpPr>
        <dsp:cNvPr id="0" name=""/>
        <dsp:cNvSpPr/>
      </dsp:nvSpPr>
      <dsp:spPr>
        <a:xfrm>
          <a:off x="3706169" y="609386"/>
          <a:ext cx="1773586" cy="2131118"/>
        </a:xfrm>
        <a:prstGeom prst="rect">
          <a:avLst/>
        </a:prstGeom>
        <a:noFill/>
        <a:ln>
          <a:solidFill>
            <a:srgbClr val="1F497D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- Controles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- Supervisión riesgos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- Líneas de Consultas y 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  Denuncias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- Entrevistas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- Encuestas</a:t>
          </a:r>
        </a:p>
      </dsp:txBody>
      <dsp:txXfrm>
        <a:off x="3706169" y="609386"/>
        <a:ext cx="1773586" cy="2131118"/>
      </dsp:txXfrm>
    </dsp:sp>
    <dsp:sp modelId="{ED776DA8-A06D-4AEE-AFFA-69DB7F4BA59E}">
      <dsp:nvSpPr>
        <dsp:cNvPr id="0" name=""/>
        <dsp:cNvSpPr/>
      </dsp:nvSpPr>
      <dsp:spPr>
        <a:xfrm>
          <a:off x="3703473" y="0"/>
          <a:ext cx="1773586" cy="599522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rgbClr val="039FA7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solidFill>
                <a:srgbClr val="FFFFFF"/>
              </a:solidFill>
            </a:rPr>
            <a:t>DETECTAR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00" b="1" kern="1200" dirty="0">
            <a:solidFill>
              <a:srgbClr val="FFFFFF"/>
            </a:solidFill>
          </a:endParaRPr>
        </a:p>
      </dsp:txBody>
      <dsp:txXfrm>
        <a:off x="3703473" y="0"/>
        <a:ext cx="1773586" cy="599522"/>
      </dsp:txXfrm>
    </dsp:sp>
    <dsp:sp modelId="{7AEFCBA2-6D9E-4DA3-AD0A-83CF5AF094C9}">
      <dsp:nvSpPr>
        <dsp:cNvPr id="0" name=""/>
        <dsp:cNvSpPr/>
      </dsp:nvSpPr>
      <dsp:spPr>
        <a:xfrm>
          <a:off x="5601959" y="1305"/>
          <a:ext cx="599522" cy="59952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71391-481C-4414-8268-FBEFAF624A92}">
      <dsp:nvSpPr>
        <dsp:cNvPr id="0" name=""/>
        <dsp:cNvSpPr/>
      </dsp:nvSpPr>
      <dsp:spPr>
        <a:xfrm>
          <a:off x="5661912" y="61257"/>
          <a:ext cx="479617" cy="479617"/>
        </a:xfrm>
        <a:prstGeom prst="chord">
          <a:avLst>
            <a:gd name="adj1" fmla="val 16200000"/>
            <a:gd name="adj2" fmla="val 1620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rgbClr val="1F49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FC31B-EEAE-4027-998A-F42B17C7A347}">
      <dsp:nvSpPr>
        <dsp:cNvPr id="0" name=""/>
        <dsp:cNvSpPr/>
      </dsp:nvSpPr>
      <dsp:spPr>
        <a:xfrm>
          <a:off x="6329078" y="613303"/>
          <a:ext cx="1773586" cy="2125895"/>
        </a:xfrm>
        <a:prstGeom prst="rect">
          <a:avLst/>
        </a:prstGeom>
        <a:noFill/>
        <a:ln>
          <a:solidFill>
            <a:srgbClr val="1F497D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- Respuestas a Consultas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- Medidas ante Denuncias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- Seguimiento casos 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  resueltos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- Revisión procesos 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  internos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200" kern="1200" dirty="0"/>
        </a:p>
      </dsp:txBody>
      <dsp:txXfrm>
        <a:off x="6329078" y="613303"/>
        <a:ext cx="1773586" cy="2125895"/>
      </dsp:txXfrm>
    </dsp:sp>
    <dsp:sp modelId="{3955A800-200D-4182-9803-91E1BE137483}">
      <dsp:nvSpPr>
        <dsp:cNvPr id="0" name=""/>
        <dsp:cNvSpPr/>
      </dsp:nvSpPr>
      <dsp:spPr>
        <a:xfrm>
          <a:off x="6326382" y="1305"/>
          <a:ext cx="1773586" cy="599522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rgbClr val="1F497D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solidFill>
                <a:srgbClr val="FFFFFF"/>
              </a:solidFill>
            </a:rPr>
            <a:t>RESPONDER Y CORREGIR</a:t>
          </a:r>
        </a:p>
      </dsp:txBody>
      <dsp:txXfrm>
        <a:off x="6326382" y="1305"/>
        <a:ext cx="1773586" cy="599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20B11-67A7-430F-A4C8-846AD7B1FEC2}" type="datetimeFigureOut">
              <a:rPr lang="es-ES" smtClean="0"/>
              <a:pPr/>
              <a:t>17/08/2018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480EA-52EF-46E4-A9D6-69C9BFE60CA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770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/>
          </a:p>
        </p:txBody>
      </p:sp>
      <p:sp>
        <p:nvSpPr>
          <p:cNvPr id="901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84E66C-9108-4E13-AB32-7AF8C11B7826}" type="slidenum">
              <a:rPr lang="es-ES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33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F2F30C-EB52-46EF-A855-235723E9FC87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133125" name="4 Marcador de encabezado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12763-90F7-7043-AC64-6B97F2150FC1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12763-90F7-7043-AC64-6B97F2150FC1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12763-90F7-7043-AC64-6B97F2150FC1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12763-90F7-7043-AC64-6B97F2150FC1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33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F2F30C-EB52-46EF-A855-235723E9FC87}" type="slidenum">
              <a:rPr lang="es-ES" smtClean="0"/>
              <a:pPr/>
              <a:t>17</a:t>
            </a:fld>
            <a:endParaRPr lang="es-ES" dirty="0"/>
          </a:p>
        </p:txBody>
      </p:sp>
      <p:sp>
        <p:nvSpPr>
          <p:cNvPr id="133125" name="4 Marcador de encabezado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33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F2F30C-EB52-46EF-A855-235723E9FC87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133125" name="4 Marcador de encabezado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12763-90F7-7043-AC64-6B97F2150FC1}" type="slidenum">
              <a:rPr lang="es-ES" smtClean="0"/>
              <a:pPr/>
              <a:t>19</a:t>
            </a:fld>
            <a:endParaRPr lang="es-E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12763-90F7-7043-AC64-6B97F2150FC1}" type="slidenum">
              <a:rPr lang="es-ES" smtClean="0"/>
              <a:pPr/>
              <a:t>20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33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F2F30C-EB52-46EF-A855-235723E9FC87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133125" name="4 Marcador de encabezado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33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F2F30C-EB52-46EF-A855-235723E9FC87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133125" name="4 Marcador de encabezado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33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F2F30C-EB52-46EF-A855-235723E9FC87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133125" name="4 Marcador de encabezado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33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F2F30C-EB52-46EF-A855-235723E9FC87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133125" name="4 Marcador de encabezado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33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F2F30C-EB52-46EF-A855-235723E9FC87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133125" name="4 Marcador de encabezado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33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F2F30C-EB52-46EF-A855-235723E9FC87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133125" name="4 Marcador de encabezado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12763-90F7-7043-AC64-6B97F2150FC1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33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F2F30C-EB52-46EF-A855-235723E9FC87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133125" name="4 Marcador de encabezado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697835" y="2186609"/>
            <a:ext cx="3782144" cy="9974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DIN-Bold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7835" y="3418595"/>
            <a:ext cx="3782144" cy="7768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DIN-Regular" pitchFamily="50" charset="0"/>
              </a:defRPr>
            </a:lvl1pPr>
            <a:lvl2pPr marL="342850" indent="0" algn="ctr">
              <a:buNone/>
              <a:defRPr sz="1500"/>
            </a:lvl2pPr>
            <a:lvl3pPr marL="685699" indent="0" algn="ctr">
              <a:buNone/>
              <a:defRPr sz="1351"/>
            </a:lvl3pPr>
            <a:lvl4pPr marL="1028547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4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3" indent="0" algn="ctr">
              <a:buNone/>
              <a:defRPr sz="1200"/>
            </a:lvl8pPr>
            <a:lvl9pPr marL="2742790" indent="0" algn="ctr">
              <a:buNone/>
              <a:defRPr sz="1200"/>
            </a:lvl9pPr>
          </a:lstStyle>
          <a:p>
            <a:r>
              <a:rPr lang="es-ES" dirty="0"/>
              <a:t>Haga clic para patrón</a:t>
            </a:r>
            <a:endParaRPr lang="en-US" dirty="0"/>
          </a:p>
        </p:txBody>
      </p:sp>
      <p:cxnSp>
        <p:nvCxnSpPr>
          <p:cNvPr id="17" name="Conector recto 16"/>
          <p:cNvCxnSpPr/>
          <p:nvPr/>
        </p:nvCxnSpPr>
        <p:spPr>
          <a:xfrm>
            <a:off x="4697834" y="3318076"/>
            <a:ext cx="4446166" cy="137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asted-image.pdf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640" y="742463"/>
            <a:ext cx="3957586" cy="45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pd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174" y="4972583"/>
            <a:ext cx="2756452" cy="11285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664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416FA32-1AC5-467B-B84F-4CCEFF73FA4A}" type="datetimeFigureOut">
              <a:rPr lang="es-ES" smtClean="0"/>
              <a:pPr/>
              <a:t>17/08/2018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DE9ACA2-A31A-41E5-84EE-76F10496A93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416FA32-1AC5-467B-B84F-4CCEFF73FA4A}" type="datetimeFigureOut">
              <a:rPr lang="es-ES" smtClean="0"/>
              <a:pPr/>
              <a:t>17/08/2018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DE9ACA2-A31A-41E5-84EE-76F10496A93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416FA32-1AC5-467B-B84F-4CCEFF73FA4A}" type="datetimeFigureOut">
              <a:rPr lang="es-ES" smtClean="0"/>
              <a:pPr/>
              <a:t>17/08/2018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DE9ACA2-A31A-41E5-84EE-76F10496A93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541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97835" y="2491409"/>
            <a:ext cx="3782144" cy="158054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DIN-Bold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-70378" y="593915"/>
            <a:ext cx="519416" cy="670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019"/>
            <a:endParaRPr lang="es-CL" sz="1899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9036" y="434529"/>
            <a:ext cx="8259536" cy="38579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>
                <a:solidFill>
                  <a:schemeClr val="accent1"/>
                </a:solidFill>
                <a:latin typeface="DIN-Bold" pitchFamily="50" charset="0"/>
              </a:defRPr>
            </a:lvl1pPr>
          </a:lstStyle>
          <a:p>
            <a:r>
              <a:rPr lang="es-ES" dirty="0"/>
              <a:t>Haga clic para modificar título</a:t>
            </a:r>
            <a:endParaRPr lang="en-US" dirty="0"/>
          </a:p>
        </p:txBody>
      </p:sp>
      <p:sp>
        <p:nvSpPr>
          <p:cNvPr id="5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449036" y="1102380"/>
            <a:ext cx="5951764" cy="438430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è"/>
              <a:defRPr sz="120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342850" indent="0">
              <a:buNone/>
              <a:defRPr sz="1160"/>
            </a:lvl2pPr>
            <a:lvl3pPr marL="685699" indent="0">
              <a:buNone/>
              <a:defRPr sz="1160"/>
            </a:lvl3pPr>
            <a:lvl4pPr marL="1028547" indent="0">
              <a:buNone/>
              <a:defRPr sz="1160"/>
            </a:lvl4pPr>
            <a:lvl5pPr marL="1371394" indent="0">
              <a:buNone/>
              <a:defRPr sz="1160"/>
            </a:lvl5pPr>
          </a:lstStyle>
          <a:p>
            <a:pPr lvl="0"/>
            <a:r>
              <a:rPr lang="es-ES" dirty="0"/>
              <a:t>Haga clic para modificar el texto.</a:t>
            </a:r>
          </a:p>
          <a:p>
            <a:pPr lvl="0"/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27796" y="6586072"/>
            <a:ext cx="360000" cy="252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768019"/>
            <a:fld id="{6656A50A-CF94-41B4-B222-30B814D126F7}" type="slidenum">
              <a:rPr lang="es-CL" sz="900" b="1">
                <a:solidFill>
                  <a:srgbClr val="3F3F3F"/>
                </a:solidFill>
              </a:rPr>
              <a:pPr algn="ctr" defTabSz="768019"/>
              <a:t>‹Nº›</a:t>
            </a:fld>
            <a:endParaRPr lang="es-CL" sz="900" b="1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+ tabla/grafic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0" hasCustomPrompt="1"/>
          </p:nvPr>
        </p:nvSpPr>
        <p:spPr>
          <a:xfrm>
            <a:off x="449036" y="1102381"/>
            <a:ext cx="8259536" cy="2435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latin typeface="DIN" pitchFamily="50" charset="0"/>
              </a:defRPr>
            </a:lvl1pPr>
          </a:lstStyle>
          <a:p>
            <a:pPr lvl="0"/>
            <a:r>
              <a:rPr lang="es-CL" dirty="0"/>
              <a:t>Objeto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-70378" y="593915"/>
            <a:ext cx="519416" cy="670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019"/>
            <a:endParaRPr lang="es-CL" sz="1899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9036" y="434529"/>
            <a:ext cx="8259536" cy="38579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>
                <a:solidFill>
                  <a:schemeClr val="accent1"/>
                </a:solidFill>
                <a:latin typeface="DIN-Bold" pitchFamily="50" charset="0"/>
              </a:defRPr>
            </a:lvl1pPr>
          </a:lstStyle>
          <a:p>
            <a:r>
              <a:rPr lang="es-ES" dirty="0"/>
              <a:t>Haga clic para modificar título</a:t>
            </a:r>
            <a:endParaRPr lang="en-US" dirty="0"/>
          </a:p>
        </p:txBody>
      </p:sp>
      <p:sp>
        <p:nvSpPr>
          <p:cNvPr id="13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449036" y="3723861"/>
            <a:ext cx="5501190" cy="1961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342850" indent="0">
              <a:buNone/>
              <a:defRPr sz="1160"/>
            </a:lvl2pPr>
            <a:lvl3pPr marL="685699" indent="0">
              <a:buNone/>
              <a:defRPr sz="1160"/>
            </a:lvl3pPr>
            <a:lvl4pPr marL="1028547" indent="0">
              <a:buNone/>
              <a:defRPr sz="1160"/>
            </a:lvl4pPr>
            <a:lvl5pPr marL="1371394" indent="0">
              <a:buNone/>
              <a:defRPr sz="1160"/>
            </a:lvl5pPr>
          </a:lstStyle>
          <a:p>
            <a:pPr lvl="0"/>
            <a:r>
              <a:rPr lang="es-ES" dirty="0"/>
              <a:t>Haga clic para modificar el texto.</a:t>
            </a:r>
            <a:endParaRPr lang="es-C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6069496" y="3723861"/>
            <a:ext cx="2639076" cy="4345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 baseline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342850" indent="0">
              <a:buNone/>
              <a:defRPr sz="1160"/>
            </a:lvl2pPr>
            <a:lvl3pPr marL="685699" indent="0">
              <a:buNone/>
              <a:defRPr sz="1160"/>
            </a:lvl3pPr>
            <a:lvl4pPr marL="1028547" indent="0">
              <a:buNone/>
              <a:defRPr sz="1160"/>
            </a:lvl4pPr>
            <a:lvl5pPr marL="1371394" indent="0">
              <a:buNone/>
              <a:defRPr sz="1160"/>
            </a:lvl5pPr>
          </a:lstStyle>
          <a:p>
            <a:pPr lvl="0"/>
            <a:r>
              <a:rPr lang="es-ES" dirty="0"/>
              <a:t>Haga clic para modificar pie de pagina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27796" y="6586072"/>
            <a:ext cx="360000" cy="252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768019"/>
            <a:fld id="{6656A50A-CF94-41B4-B222-30B814D126F7}" type="slidenum">
              <a:rPr lang="es-CL" sz="900" b="1">
                <a:solidFill>
                  <a:srgbClr val="3F3F3F"/>
                </a:solidFill>
              </a:rPr>
              <a:pPr algn="ctr" defTabSz="768019"/>
              <a:t>‹Nº›</a:t>
            </a:fld>
            <a:endParaRPr lang="es-CL" sz="900" b="1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a/ gráfico al anc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0" hasCustomPrompt="1"/>
          </p:nvPr>
        </p:nvSpPr>
        <p:spPr>
          <a:xfrm>
            <a:off x="449036" y="1102379"/>
            <a:ext cx="8259536" cy="5510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latin typeface="DIN" pitchFamily="50" charset="0"/>
              </a:defRPr>
            </a:lvl1pPr>
          </a:lstStyle>
          <a:p>
            <a:pPr lvl="0"/>
            <a:r>
              <a:rPr lang="es-CL" dirty="0"/>
              <a:t>Objeto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-70378" y="593915"/>
            <a:ext cx="519416" cy="670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019"/>
            <a:endParaRPr lang="es-CL" sz="1899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9036" y="434529"/>
            <a:ext cx="8259536" cy="38579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>
                <a:solidFill>
                  <a:schemeClr val="accent1"/>
                </a:solidFill>
                <a:latin typeface="DIN-Bold" pitchFamily="50" charset="0"/>
              </a:defRPr>
            </a:lvl1pPr>
          </a:lstStyle>
          <a:p>
            <a:r>
              <a:rPr lang="es-ES" dirty="0"/>
              <a:t>Haga clic para modificar título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27796" y="6586072"/>
            <a:ext cx="360000" cy="252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768019"/>
            <a:fld id="{6656A50A-CF94-41B4-B222-30B814D126F7}" type="slidenum">
              <a:rPr lang="es-CL" sz="900" b="1">
                <a:solidFill>
                  <a:srgbClr val="3F3F3F"/>
                </a:solidFill>
              </a:rPr>
              <a:pPr algn="ctr" defTabSz="768019"/>
              <a:t>‹Nº›</a:t>
            </a:fld>
            <a:endParaRPr lang="es-CL" sz="900" b="1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-70378" y="593915"/>
            <a:ext cx="519416" cy="670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019"/>
            <a:endParaRPr lang="es-CL" sz="1899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9036" y="434529"/>
            <a:ext cx="8259536" cy="38579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>
                <a:solidFill>
                  <a:schemeClr val="accent1"/>
                </a:solidFill>
                <a:latin typeface="DIN-Bold" pitchFamily="50" charset="0"/>
              </a:defRPr>
            </a:lvl1pPr>
          </a:lstStyle>
          <a:p>
            <a:r>
              <a:rPr lang="es-ES" dirty="0"/>
              <a:t>Haga clic para modificar título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27796" y="6586072"/>
            <a:ext cx="360000" cy="252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768019"/>
            <a:fld id="{6656A50A-CF94-41B4-B222-30B814D126F7}" type="slidenum">
              <a:rPr lang="es-CL" sz="900" b="1">
                <a:solidFill>
                  <a:srgbClr val="3F3F3F"/>
                </a:solidFill>
              </a:rPr>
              <a:pPr algn="ctr" defTabSz="768019"/>
              <a:t>‹Nº›</a:t>
            </a:fld>
            <a:endParaRPr lang="es-CL" sz="900" b="1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+ graficos / tabl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0" hasCustomPrompt="1"/>
          </p:nvPr>
        </p:nvSpPr>
        <p:spPr>
          <a:xfrm>
            <a:off x="449036" y="1102380"/>
            <a:ext cx="4653051" cy="1667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latin typeface="DIN" pitchFamily="50" charset="0"/>
              </a:defRPr>
            </a:lvl1pPr>
          </a:lstStyle>
          <a:p>
            <a:pPr lvl="0"/>
            <a:r>
              <a:rPr lang="es-CL" dirty="0"/>
              <a:t>Objeto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-70378" y="593915"/>
            <a:ext cx="519416" cy="670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019"/>
            <a:endParaRPr lang="es-CL" sz="1899" dirty="0">
              <a:solidFill>
                <a:srgbClr val="FFFFFF"/>
              </a:solidFill>
            </a:endParaRPr>
          </a:p>
        </p:txBody>
      </p:sp>
      <p:sp>
        <p:nvSpPr>
          <p:cNvPr id="10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5314122" y="1102380"/>
            <a:ext cx="3394450" cy="46198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342850" indent="0">
              <a:buNone/>
              <a:defRPr sz="1160"/>
            </a:lvl2pPr>
            <a:lvl3pPr marL="685699" indent="0">
              <a:buNone/>
              <a:defRPr sz="1160"/>
            </a:lvl3pPr>
            <a:lvl4pPr marL="1028547" indent="0">
              <a:buNone/>
              <a:defRPr sz="1160"/>
            </a:lvl4pPr>
            <a:lvl5pPr marL="1371394" indent="0">
              <a:buNone/>
              <a:defRPr sz="1160"/>
            </a:lvl5pPr>
          </a:lstStyle>
          <a:p>
            <a:pPr lvl="0"/>
            <a:r>
              <a:rPr lang="es-ES" dirty="0"/>
              <a:t>Haga clic para modificar el texto.</a:t>
            </a:r>
            <a:endParaRPr lang="es-CL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9036" y="434529"/>
            <a:ext cx="8259536" cy="38579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>
                <a:solidFill>
                  <a:schemeClr val="accent1"/>
                </a:solidFill>
                <a:latin typeface="DIN-Bold" pitchFamily="50" charset="0"/>
              </a:defRPr>
            </a:lvl1pPr>
          </a:lstStyle>
          <a:p>
            <a:r>
              <a:rPr lang="es-ES" dirty="0"/>
              <a:t>Haga clic para modificar título</a:t>
            </a:r>
            <a:endParaRPr lang="en-US" dirty="0"/>
          </a:p>
        </p:txBody>
      </p:sp>
      <p:sp>
        <p:nvSpPr>
          <p:cNvPr id="12" name="Marcador de contenido 7"/>
          <p:cNvSpPr>
            <a:spLocks noGrp="1"/>
          </p:cNvSpPr>
          <p:nvPr>
            <p:ph sz="quarter" idx="13" hasCustomPrompt="1"/>
          </p:nvPr>
        </p:nvSpPr>
        <p:spPr>
          <a:xfrm>
            <a:off x="449036" y="2944432"/>
            <a:ext cx="4653051" cy="1296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latin typeface="DIN" pitchFamily="50" charset="0"/>
              </a:defRPr>
            </a:lvl1pPr>
          </a:lstStyle>
          <a:p>
            <a:pPr lvl="0"/>
            <a:r>
              <a:rPr lang="es-CL" dirty="0"/>
              <a:t>Objeto</a:t>
            </a:r>
          </a:p>
        </p:txBody>
      </p:sp>
      <p:sp>
        <p:nvSpPr>
          <p:cNvPr id="15" name="Marcador de contenido 7"/>
          <p:cNvSpPr>
            <a:spLocks noGrp="1"/>
          </p:cNvSpPr>
          <p:nvPr>
            <p:ph sz="quarter" idx="14" hasCustomPrompt="1"/>
          </p:nvPr>
        </p:nvSpPr>
        <p:spPr>
          <a:xfrm>
            <a:off x="449036" y="4415424"/>
            <a:ext cx="4653051" cy="1296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>
                <a:latin typeface="DIN" pitchFamily="50" charset="0"/>
              </a:defRPr>
            </a:lvl1pPr>
          </a:lstStyle>
          <a:p>
            <a:pPr lvl="0"/>
            <a:r>
              <a:rPr lang="es-CL" dirty="0"/>
              <a:t>Objeto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7796" y="6586072"/>
            <a:ext cx="360000" cy="252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768019"/>
            <a:fld id="{6656A50A-CF94-41B4-B222-30B814D126F7}" type="slidenum">
              <a:rPr lang="es-CL" sz="900" b="1">
                <a:solidFill>
                  <a:srgbClr val="3F3F3F"/>
                </a:solidFill>
              </a:rPr>
              <a:pPr algn="ctr" defTabSz="768019"/>
              <a:t>‹Nº›</a:t>
            </a:fld>
            <a:endParaRPr lang="es-CL" sz="900" b="1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adilla}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4810539"/>
            <a:ext cx="9144000" cy="2047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8019"/>
            <a:endParaRPr lang="es-CL" sz="1512" dirty="0">
              <a:solidFill>
                <a:srgbClr val="FFFFFF"/>
              </a:solidFill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48105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CL" dirty="0"/>
          </a:p>
        </p:txBody>
      </p:sp>
      <p:cxnSp>
        <p:nvCxnSpPr>
          <p:cNvPr id="14" name="Conector recto 13"/>
          <p:cNvCxnSpPr/>
          <p:nvPr/>
        </p:nvCxnSpPr>
        <p:spPr>
          <a:xfrm>
            <a:off x="4002157" y="6470599"/>
            <a:ext cx="5141843" cy="377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2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par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1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-image.pdf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029740"/>
            <a:ext cx="9175058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17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buzon.etico@pvsa.cl" TargetMode="Externa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5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Hhs.casem@gmail.com" TargetMode="External"/><Relationship Id="rId2" Type="http://schemas.openxmlformats.org/officeDocument/2006/relationships/hyperlink" Target="mailto:hhs@sk.cl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17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920880" cy="40324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s-CL" sz="3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br>
              <a:rPr lang="es-CL" sz="3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L" sz="3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Modelo de Prevención de Delitos de </a:t>
            </a:r>
            <a:br>
              <a:rPr lang="es-CL" sz="3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L" sz="3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Puerto Ventanas S.A.</a:t>
            </a:r>
            <a:br>
              <a:rPr lang="es-CL" sz="3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L" sz="3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Ley Nº 20.393.</a:t>
            </a:r>
            <a:br>
              <a:rPr lang="es-CL" sz="3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br>
              <a:rPr lang="es-CL" sz="3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L" sz="2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Capacitaciones 2018</a:t>
            </a:r>
            <a:br>
              <a:rPr lang="es-CL" sz="2200" b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s-CL" b="1" dirty="0"/>
            </a:br>
            <a:endParaRPr lang="es-CL" b="1" dirty="0"/>
          </a:p>
        </p:txBody>
      </p:sp>
      <p:sp>
        <p:nvSpPr>
          <p:cNvPr id="69636" name="Rectangle 18"/>
          <p:cNvSpPr>
            <a:spLocks noGrp="1"/>
          </p:cNvSpPr>
          <p:nvPr>
            <p:ph type="subTitle" idx="1"/>
          </p:nvPr>
        </p:nvSpPr>
        <p:spPr>
          <a:xfrm>
            <a:off x="301424" y="5877272"/>
            <a:ext cx="8568953" cy="622992"/>
          </a:xfrm>
        </p:spPr>
        <p:txBody>
          <a:bodyPr>
            <a:normAutofit/>
          </a:bodyPr>
          <a:lstStyle/>
          <a:p>
            <a:pPr algn="r">
              <a:lnSpc>
                <a:spcPts val="2000"/>
              </a:lnSpc>
              <a:buFont typeface="Arial" charset="0"/>
              <a:buNone/>
            </a:pPr>
            <a:r>
              <a:rPr lang="es-CL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Ventanas, Junio de 2018</a:t>
            </a:r>
            <a:r>
              <a:rPr lang="es-CL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" t="14706" r="2803" b="65441"/>
          <a:stretch/>
        </p:blipFill>
        <p:spPr bwMode="auto">
          <a:xfrm>
            <a:off x="13901" y="4005064"/>
            <a:ext cx="9144000" cy="159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382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36370" y="1268760"/>
            <a:ext cx="8294880" cy="504056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s-C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es-C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fundamentales del MPD </a:t>
            </a:r>
          </a:p>
          <a:p>
            <a:pPr algn="just"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endParaRPr lang="es-C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Clr>
                <a:srgbClr val="C00000"/>
              </a:buClr>
              <a:buNone/>
              <a:defRPr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Clr>
                <a:srgbClr val="C00000"/>
              </a:buClr>
              <a:buNone/>
              <a:defRPr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43"/>
          <p:cNvSpPr txBox="1">
            <a:spLocks/>
          </p:cNvSpPr>
          <p:nvPr/>
        </p:nvSpPr>
        <p:spPr>
          <a:xfrm>
            <a:off x="436370" y="116632"/>
            <a:ext cx="3235086" cy="95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MODELO PREVENCIÓN DELITOS </a:t>
            </a:r>
          </a:p>
          <a:p>
            <a:r>
              <a:rPr lang="es-ES" sz="1000" dirty="0">
                <a:solidFill>
                  <a:schemeClr val="tx2"/>
                </a:solidFill>
              </a:rPr>
              <a:t>LINEAMIENTOS CORPORATIVOS</a:t>
            </a:r>
          </a:p>
        </p:txBody>
      </p:sp>
      <p:pic>
        <p:nvPicPr>
          <p:cNvPr id="6" name="5 Imagen" descr="Puerto Ventanas.jpg"/>
          <p:cNvPicPr>
            <a:picLocks noChangeAspect="1"/>
          </p:cNvPicPr>
          <p:nvPr/>
        </p:nvPicPr>
        <p:blipFill>
          <a:blip r:embed="rId3" cstate="print"/>
          <a:srcRect r="22256" b="9811"/>
          <a:stretch>
            <a:fillRect/>
          </a:stretch>
        </p:blipFill>
        <p:spPr>
          <a:xfrm>
            <a:off x="7740352" y="214290"/>
            <a:ext cx="975051" cy="878250"/>
          </a:xfrm>
          <a:prstGeom prst="rect">
            <a:avLst/>
          </a:prstGeom>
        </p:spPr>
      </p:pic>
      <p:pic>
        <p:nvPicPr>
          <p:cNvPr id="8" name="Picture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1916832"/>
            <a:ext cx="6984776" cy="378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9258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35" y="696925"/>
            <a:ext cx="5251940" cy="4896544"/>
          </a:xfrm>
        </p:spPr>
      </p:pic>
      <p:sp>
        <p:nvSpPr>
          <p:cNvPr id="5" name="Título 43"/>
          <p:cNvSpPr txBox="1">
            <a:spLocks/>
          </p:cNvSpPr>
          <p:nvPr/>
        </p:nvSpPr>
        <p:spPr>
          <a:xfrm>
            <a:off x="436370" y="116632"/>
            <a:ext cx="3235086" cy="95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MODELO PREVENCIÓN DELITOS </a:t>
            </a:r>
          </a:p>
          <a:p>
            <a:r>
              <a:rPr lang="es-ES" sz="1000" dirty="0">
                <a:solidFill>
                  <a:schemeClr val="tx2"/>
                </a:solidFill>
              </a:rPr>
              <a:t>LINEAMIENTOS CORPORATIVOS</a:t>
            </a:r>
          </a:p>
        </p:txBody>
      </p:sp>
      <p:pic>
        <p:nvPicPr>
          <p:cNvPr id="7" name="6 Imagen" descr="Puerto Ventanas.jpg"/>
          <p:cNvPicPr>
            <a:picLocks noChangeAspect="1"/>
          </p:cNvPicPr>
          <p:nvPr/>
        </p:nvPicPr>
        <p:blipFill>
          <a:blip r:embed="rId3" cstate="print"/>
          <a:srcRect r="22256" b="9811"/>
          <a:stretch>
            <a:fillRect/>
          </a:stretch>
        </p:blipFill>
        <p:spPr>
          <a:xfrm>
            <a:off x="7740352" y="214290"/>
            <a:ext cx="975051" cy="8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45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83124707"/>
              </p:ext>
            </p:extLst>
          </p:nvPr>
        </p:nvGraphicFramePr>
        <p:xfrm>
          <a:off x="323528" y="2303939"/>
          <a:ext cx="8456110" cy="3122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Proceso"/>
          <p:cNvSpPr/>
          <p:nvPr/>
        </p:nvSpPr>
        <p:spPr>
          <a:xfrm>
            <a:off x="1313742" y="1196752"/>
            <a:ext cx="7021804" cy="408432"/>
          </a:xfrm>
          <a:prstGeom prst="flowChartProcess">
            <a:avLst/>
          </a:prstGeom>
          <a:solidFill>
            <a:schemeClr val="bg1"/>
          </a:solidFill>
          <a:ln>
            <a:solidFill>
              <a:srgbClr val="039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tx2">
                    <a:lumMod val="75000"/>
                  </a:schemeClr>
                </a:solidFill>
              </a:rPr>
              <a:t>TONE OF THE TOP - (DIRECTORIO)</a:t>
            </a:r>
          </a:p>
        </p:txBody>
      </p:sp>
      <p:sp>
        <p:nvSpPr>
          <p:cNvPr id="6" name="5 Proceso"/>
          <p:cNvSpPr/>
          <p:nvPr/>
        </p:nvSpPr>
        <p:spPr>
          <a:xfrm>
            <a:off x="1888253" y="1694272"/>
            <a:ext cx="5872782" cy="408432"/>
          </a:xfrm>
          <a:prstGeom prst="flowChartProcess">
            <a:avLst/>
          </a:prstGeom>
          <a:solidFill>
            <a:schemeClr val="bg1"/>
          </a:solidFill>
          <a:ln>
            <a:solidFill>
              <a:srgbClr val="039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tx2">
                    <a:lumMod val="75000"/>
                  </a:schemeClr>
                </a:solidFill>
              </a:rPr>
              <a:t>ÁREA DE ÉTICA Y CUMPLIMIENTO</a:t>
            </a:r>
          </a:p>
        </p:txBody>
      </p:sp>
      <p:sp>
        <p:nvSpPr>
          <p:cNvPr id="7" name="8 Flecha derecha"/>
          <p:cNvSpPr/>
          <p:nvPr/>
        </p:nvSpPr>
        <p:spPr>
          <a:xfrm rot="1894935">
            <a:off x="2373150" y="5068827"/>
            <a:ext cx="344142" cy="320320"/>
          </a:xfrm>
          <a:prstGeom prst="rightArrow">
            <a:avLst/>
          </a:prstGeom>
          <a:solidFill>
            <a:srgbClr val="04C2CC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8" name="9 Flecha derecha"/>
          <p:cNvSpPr/>
          <p:nvPr/>
        </p:nvSpPr>
        <p:spPr>
          <a:xfrm rot="5400000">
            <a:off x="4905725" y="5106249"/>
            <a:ext cx="269257" cy="261970"/>
          </a:xfrm>
          <a:prstGeom prst="rightArrow">
            <a:avLst/>
          </a:prstGeom>
          <a:solidFill>
            <a:srgbClr val="04C2CC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10 Flecha derecha"/>
          <p:cNvSpPr/>
          <p:nvPr/>
        </p:nvSpPr>
        <p:spPr>
          <a:xfrm rot="8042806">
            <a:off x="7270275" y="5094862"/>
            <a:ext cx="374096" cy="284744"/>
          </a:xfrm>
          <a:prstGeom prst="rightArrow">
            <a:avLst/>
          </a:prstGeom>
          <a:solidFill>
            <a:srgbClr val="04C2CC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11 CuadroTexto"/>
          <p:cNvSpPr txBox="1"/>
          <p:nvPr/>
        </p:nvSpPr>
        <p:spPr>
          <a:xfrm>
            <a:off x="1888253" y="5470663"/>
            <a:ext cx="6126770" cy="523220"/>
          </a:xfrm>
          <a:prstGeom prst="rect">
            <a:avLst/>
          </a:prstGeom>
          <a:solidFill>
            <a:srgbClr val="FFFFFF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EMPRESA CUENTA CON HERRAMIENTAS PARA PREVENIR</a:t>
            </a:r>
          </a:p>
          <a:p>
            <a:pPr algn="ctr"/>
            <a:r>
              <a:rPr lang="es-CL" sz="1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DAÑOS A SU REPUTACIÓN</a:t>
            </a:r>
            <a:endParaRPr lang="es-CL" sz="1400" dirty="0">
              <a:latin typeface="+mj-lt"/>
            </a:endParaRPr>
          </a:p>
        </p:txBody>
      </p:sp>
      <p:sp>
        <p:nvSpPr>
          <p:cNvPr id="12" name="Título 43"/>
          <p:cNvSpPr txBox="1">
            <a:spLocks/>
          </p:cNvSpPr>
          <p:nvPr/>
        </p:nvSpPr>
        <p:spPr>
          <a:xfrm>
            <a:off x="436370" y="116632"/>
            <a:ext cx="3235086" cy="95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MODELO PREVENCIÓN DELITOS </a:t>
            </a:r>
          </a:p>
          <a:p>
            <a:r>
              <a:rPr lang="es-ES" sz="1000" dirty="0">
                <a:solidFill>
                  <a:schemeClr val="tx2"/>
                </a:solidFill>
              </a:rPr>
              <a:t>LINEAMIENTOS CORPORATIVOS</a:t>
            </a:r>
          </a:p>
        </p:txBody>
      </p:sp>
      <p:pic>
        <p:nvPicPr>
          <p:cNvPr id="11" name="10 Imagen" descr="Puerto Ventanas.jpg"/>
          <p:cNvPicPr>
            <a:picLocks noChangeAspect="1"/>
          </p:cNvPicPr>
          <p:nvPr/>
        </p:nvPicPr>
        <p:blipFill>
          <a:blip r:embed="rId8" cstate="print"/>
          <a:srcRect r="22256" b="9811"/>
          <a:stretch>
            <a:fillRect/>
          </a:stretch>
        </p:blipFill>
        <p:spPr>
          <a:xfrm>
            <a:off x="7740352" y="214290"/>
            <a:ext cx="975051" cy="8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32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334362" y="1340768"/>
            <a:ext cx="8435280" cy="49269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C00000"/>
              </a:buClr>
              <a:buNone/>
            </a:pPr>
            <a:r>
              <a:rPr lang="es-C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C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del Modelo de Prevención de Delitos</a:t>
            </a:r>
            <a:endParaRPr lang="es-E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de Apoyo al MPD.  Su importancia.</a:t>
            </a:r>
            <a:endParaRPr lang="es-ES" sz="14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Arial"/>
              <a:buNone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	Prevenir la ocurrencia de los delitos y entregar soporte al  EPD en las actividades de prevención, detección, respuesta y monitoreo que componen el MPD. </a:t>
            </a:r>
          </a:p>
          <a:p>
            <a:pPr algn="just">
              <a:buClr>
                <a:srgbClr val="C00000"/>
              </a:buClr>
              <a:buFont typeface="Arial"/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 Administración y Finanzas - Recursos Humanos – Asesoría Legal Interna y Externa – Auditoría  Interna - Contraloría</a:t>
            </a:r>
          </a:p>
          <a:p>
            <a:pPr algn="just">
              <a:buClr>
                <a:srgbClr val="C00000"/>
              </a:buClr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 de Control del MPD.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Es la base del MPD, al proporcionar los lineamientos fundamentales respecto de su estructura y funcionamiento.</a:t>
            </a:r>
          </a:p>
          <a:p>
            <a:pPr marL="0" indent="0" algn="just">
              <a:spcBef>
                <a:spcPts val="100"/>
              </a:spcBef>
              <a:buClr>
                <a:srgbClr val="FF0000"/>
              </a:buClr>
              <a:buSzPct val="80000"/>
              <a:buNone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just">
              <a:spcBef>
                <a:spcPts val="1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Lo constituyen las políticas y procedimientos del  MPD , así como también por los valores y principios éticos de la organización.</a:t>
            </a:r>
          </a:p>
          <a:p>
            <a:pPr algn="just">
              <a:buClr>
                <a:srgbClr val="FF0000"/>
              </a:buClr>
              <a:buSzPct val="80000"/>
              <a:buFont typeface="Wingdings" panose="05000000000000000000" pitchFamily="2" charset="2"/>
              <a:buChar char="§"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Código de Ética o Conducta - Procedimiento del Canal de Denuncia - Reglamento Interno –  Código de Gobierno Corporativo - etc.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43"/>
          <p:cNvSpPr txBox="1">
            <a:spLocks/>
          </p:cNvSpPr>
          <p:nvPr/>
        </p:nvSpPr>
        <p:spPr>
          <a:xfrm>
            <a:off x="436370" y="116632"/>
            <a:ext cx="3235086" cy="95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MODELO PREVENCIÓN DELITOS </a:t>
            </a:r>
          </a:p>
          <a:p>
            <a:r>
              <a:rPr lang="es-ES" sz="1000" dirty="0">
                <a:solidFill>
                  <a:schemeClr val="tx2"/>
                </a:solidFill>
              </a:rPr>
              <a:t>LINEAMIENTOS CORPORATIVOS</a:t>
            </a:r>
          </a:p>
        </p:txBody>
      </p:sp>
      <p:pic>
        <p:nvPicPr>
          <p:cNvPr id="5" name="4 Imagen" descr="Puerto Ventanas.jpg"/>
          <p:cNvPicPr>
            <a:picLocks noChangeAspect="1"/>
          </p:cNvPicPr>
          <p:nvPr/>
        </p:nvPicPr>
        <p:blipFill>
          <a:blip r:embed="rId3" cstate="print"/>
          <a:srcRect r="22256" b="9811"/>
          <a:stretch>
            <a:fillRect/>
          </a:stretch>
        </p:blipFill>
        <p:spPr>
          <a:xfrm>
            <a:off x="7740352" y="214290"/>
            <a:ext cx="975051" cy="8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99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92920" y="1412776"/>
            <a:ext cx="8111529" cy="48741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CL" sz="20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                                 </a:t>
            </a:r>
            <a:r>
              <a:rPr lang="es-CL" sz="18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s-C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Legales y Laborales.</a:t>
            </a:r>
          </a:p>
          <a:p>
            <a:pPr marL="0" indent="0" algn="just">
              <a:buFont typeface="Arial"/>
              <a:buNone/>
            </a:pPr>
            <a:endParaRPr lang="es-CL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376092"/>
              </a:buClr>
              <a:buFont typeface="Wingdings" panose="05000000000000000000" pitchFamily="2" charset="2"/>
              <a:buChar char="v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Son la base complementaria del MPD y </a:t>
            </a:r>
            <a:r>
              <a:rPr lang="es-CL" sz="1400" dirty="0">
                <a:solidFill>
                  <a:srgbClr val="0A15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20.393 </a:t>
            </a:r>
            <a:r>
              <a:rPr lang="es-CL" sz="1400" b="1" u="sng" dirty="0">
                <a:solidFill>
                  <a:srgbClr val="0A15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</a:t>
            </a:r>
            <a:r>
              <a:rPr lang="es-CL" sz="1400" dirty="0">
                <a:solidFill>
                  <a:srgbClr val="0A15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ejecución de las siguientes actividades:</a:t>
            </a:r>
          </a:p>
          <a:p>
            <a:pPr algn="just">
              <a:buClr>
                <a:srgbClr val="376092"/>
              </a:buClr>
              <a:buFont typeface="Arial"/>
              <a:buNone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Anexo para Contrato de Colaboradores de la compañía. </a:t>
            </a:r>
            <a:r>
              <a:rPr lang="es-CL" sz="1400" dirty="0">
                <a:solidFill>
                  <a:srgbClr val="0A15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(cláusula ley 20.393)</a:t>
            </a:r>
          </a:p>
          <a:p>
            <a:pPr marL="0" indent="0" algn="just">
              <a:buClr>
                <a:srgbClr val="C00000"/>
              </a:buClr>
              <a:buFont typeface="Arial"/>
              <a:buNone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Anexo para Contrato de Contratistas o Terceros. </a:t>
            </a:r>
            <a:r>
              <a:rPr lang="es-CL" sz="1400" dirty="0">
                <a:solidFill>
                  <a:srgbClr val="0A15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(Cláusula al Contrato – Nuevo Código de Etica y Conducta para Proveedores)</a:t>
            </a:r>
          </a:p>
          <a:p>
            <a:pPr marL="0" indent="0" algn="just">
              <a:buClr>
                <a:srgbClr val="C00000"/>
              </a:buClr>
              <a:buFont typeface="Arial"/>
              <a:buNone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Reglamento Interno de Orden, Higiene y Seguridad. </a:t>
            </a:r>
            <a:r>
              <a:rPr lang="es-CL" sz="1400" dirty="0">
                <a:solidFill>
                  <a:srgbClr val="0A15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(Capitulo especial para el MPD)</a:t>
            </a:r>
          </a:p>
          <a:p>
            <a:pPr marL="0" indent="0" algn="just">
              <a:buClr>
                <a:srgbClr val="C00000"/>
              </a:buClr>
              <a:buFont typeface="Arial"/>
              <a:buNone/>
            </a:pPr>
            <a:r>
              <a:rPr lang="es-C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Acta de declaración de conflicto de interés hasta nivel de supervisor</a:t>
            </a:r>
            <a:r>
              <a:rPr lang="es-CL" sz="1400" dirty="0">
                <a:solidFill>
                  <a:srgbClr val="0A15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.(Declaración)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Entrega y recepción del Código de Ética Corporativo </a:t>
            </a:r>
            <a:r>
              <a:rPr lang="es-CL" sz="1400" dirty="0">
                <a:solidFill>
                  <a:srgbClr val="0A15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bajo firma.</a:t>
            </a:r>
            <a:endParaRPr lang="es-CL" sz="1400" b="1" dirty="0">
              <a:solidFill>
                <a:srgbClr val="0A15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43"/>
          <p:cNvSpPr txBox="1">
            <a:spLocks/>
          </p:cNvSpPr>
          <p:nvPr/>
        </p:nvSpPr>
        <p:spPr>
          <a:xfrm>
            <a:off x="436370" y="116632"/>
            <a:ext cx="3235086" cy="95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MODELO PREVENCIÓN DELITOS </a:t>
            </a:r>
          </a:p>
          <a:p>
            <a:r>
              <a:rPr lang="es-ES" sz="1000" dirty="0">
                <a:solidFill>
                  <a:schemeClr val="tx2"/>
                </a:solidFill>
              </a:rPr>
              <a:t>LINEAMIENTOS CORPORATIVOS</a:t>
            </a:r>
          </a:p>
        </p:txBody>
      </p:sp>
      <p:pic>
        <p:nvPicPr>
          <p:cNvPr id="7" name="6 Imagen" descr="Puerto Ventanas.jpg"/>
          <p:cNvPicPr>
            <a:picLocks noChangeAspect="1"/>
          </p:cNvPicPr>
          <p:nvPr/>
        </p:nvPicPr>
        <p:blipFill>
          <a:blip r:embed="rId3" cstate="print"/>
          <a:srcRect r="22256" b="9811"/>
          <a:stretch>
            <a:fillRect/>
          </a:stretch>
        </p:blipFill>
        <p:spPr>
          <a:xfrm>
            <a:off x="7740352" y="214290"/>
            <a:ext cx="975051" cy="8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05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1268760"/>
            <a:ext cx="4536504" cy="460828"/>
          </a:xfrm>
        </p:spPr>
        <p:txBody>
          <a:bodyPr>
            <a:normAutofit/>
          </a:bodyPr>
          <a:lstStyle/>
          <a:p>
            <a:pPr algn="l"/>
            <a:r>
              <a:rPr lang="es-CL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 de Denuncia.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6370" y="1844824"/>
            <a:ext cx="8316416" cy="4608512"/>
          </a:xfrm>
        </p:spPr>
        <p:txBody>
          <a:bodyPr>
            <a:normAutofit fontScale="25000" lnSpcReduction="20000"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5600" dirty="0">
                <a:latin typeface="Arial" panose="020B0604020202020204" pitchFamily="34" charset="0"/>
                <a:cs typeface="Arial" panose="020B0604020202020204" pitchFamily="34" charset="0"/>
              </a:rPr>
              <a:t>“La empresa cuenta con un canal de comunicación exclusivo, dedicado a recibir denuncias directas o reservadas</a:t>
            </a:r>
            <a:r>
              <a:rPr lang="es-CL" sz="5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5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mantiene en reserva el nombre del denunciante o anónima</a:t>
            </a:r>
            <a:r>
              <a:rPr lang="es-CL" sz="5600" dirty="0">
                <a:latin typeface="Arial" panose="020B0604020202020204" pitchFamily="34" charset="0"/>
                <a:cs typeface="Arial" panose="020B0604020202020204" pitchFamily="34" charset="0"/>
              </a:rPr>
              <a:t>), relacionadas con la observancia de sus Políticas, Procedimientos, Valores Corporativos y cualquier tema relacionado con una posible falta ética o irregularidad en el correcto actuar de algún trabajador que requiera la atención de la administración.”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es-CL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5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Medios habilitados para canalizar denuncias.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es-CL" sz="2000" b="1" dirty="0">
              <a:solidFill>
                <a:srgbClr val="0A15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s-CL" sz="5600" dirty="0">
                <a:latin typeface="Arial" panose="020B0604020202020204" pitchFamily="34" charset="0"/>
                <a:cs typeface="Arial" panose="020B0604020202020204" pitchFamily="34" charset="0"/>
              </a:rPr>
              <a:t>Casilla de correo electrónico; </a:t>
            </a:r>
            <a:r>
              <a:rPr lang="es-CL" sz="5600" u="sng" dirty="0">
                <a:solidFill>
                  <a:srgbClr val="0A15F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buzon.etico@pvsa.cl</a:t>
            </a:r>
            <a:endParaRPr lang="es-CL" sz="5600" u="sng" dirty="0">
              <a:solidFill>
                <a:srgbClr val="0A15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lvl="1">
              <a:spcBef>
                <a:spcPts val="1050"/>
              </a:spcBef>
              <a:buClr>
                <a:srgbClr val="C00000"/>
              </a:buClr>
            </a:pPr>
            <a:r>
              <a:rPr lang="es-CL" sz="5200" b="1" dirty="0">
                <a:solidFill>
                  <a:srgbClr val="081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www.puertoventanas.cl</a:t>
            </a:r>
            <a:r>
              <a:rPr lang="es-CL" sz="5200" dirty="0">
                <a:latin typeface="Arial" panose="020B0604020202020204" pitchFamily="34" charset="0"/>
                <a:cs typeface="Arial" panose="020B0604020202020204" pitchFamily="34" charset="0"/>
              </a:rPr>
              <a:t>, en el link “Prácticas de Gobierno Corporativo”.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s-CL" sz="5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5600" dirty="0">
                <a:latin typeface="Arial" panose="020B0604020202020204" pitchFamily="34" charset="0"/>
                <a:cs typeface="Arial" panose="020B0604020202020204" pitchFamily="34" charset="0"/>
              </a:rPr>
              <a:t>Las denuncias deberán efectuarse de buena fe y debidamente fundamentadas, Indicando en lo posible hechos, lugares, fechas referenciales y nombres o cargos de los implicados.</a:t>
            </a:r>
          </a:p>
          <a:p>
            <a:pPr marL="0" indent="0" algn="just">
              <a:lnSpc>
                <a:spcPct val="120000"/>
              </a:lnSpc>
              <a:buClr>
                <a:srgbClr val="C00000"/>
              </a:buClr>
              <a:buNone/>
            </a:pPr>
            <a:endParaRPr lang="es-CL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5600" dirty="0">
                <a:latin typeface="Arial" panose="020B0604020202020204" pitchFamily="34" charset="0"/>
                <a:cs typeface="Arial" panose="020B0604020202020204" pitchFamily="34" charset="0"/>
              </a:rPr>
              <a:t>Ante una situación de delito se debe dar cuenta al Ministerio Público o las Policías.</a:t>
            </a:r>
          </a:p>
          <a:p>
            <a:pPr marL="0" indent="0">
              <a:buClr>
                <a:srgbClr val="C00000"/>
              </a:buClr>
              <a:buNone/>
            </a:pPr>
            <a:endParaRPr lang="es-CL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L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43"/>
          <p:cNvSpPr txBox="1">
            <a:spLocks/>
          </p:cNvSpPr>
          <p:nvPr/>
        </p:nvSpPr>
        <p:spPr>
          <a:xfrm>
            <a:off x="436370" y="116632"/>
            <a:ext cx="3235086" cy="95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MODELO PREVENCIÓN DELITOS </a:t>
            </a:r>
          </a:p>
          <a:p>
            <a:r>
              <a:rPr lang="es-ES" sz="1000" dirty="0">
                <a:solidFill>
                  <a:schemeClr val="tx2"/>
                </a:solidFill>
              </a:rPr>
              <a:t>LINEAMIENTOS CORPORATIVOS</a:t>
            </a:r>
          </a:p>
        </p:txBody>
      </p:sp>
      <p:pic>
        <p:nvPicPr>
          <p:cNvPr id="7" name="6 Imagen" descr="Puerto Ventanas.jpg"/>
          <p:cNvPicPr>
            <a:picLocks noChangeAspect="1"/>
          </p:cNvPicPr>
          <p:nvPr/>
        </p:nvPicPr>
        <p:blipFill>
          <a:blip r:embed="rId3" cstate="print"/>
          <a:srcRect r="22256" b="9811"/>
          <a:stretch>
            <a:fillRect/>
          </a:stretch>
        </p:blipFill>
        <p:spPr>
          <a:xfrm>
            <a:off x="7740352" y="214290"/>
            <a:ext cx="975051" cy="8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7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429854" y="1196752"/>
            <a:ext cx="8338579" cy="504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es-C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Certificación del MPD</a:t>
            </a:r>
            <a:endParaRPr lang="es-E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L" sz="1400" dirty="0">
              <a:latin typeface="Calibri"/>
              <a:cs typeface="Calibri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La certificación del MPD es una herramienta que puede utilizar la organización con el fin de corroborar, a través de una entidad externa, la adecuada adopción e implementación del modelo. 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Primera Certificación del MPD  - 24 de febrero de 2014 – vigencia dos años.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Recertificación del MPD – 15 de marzo de 2016 – vigencia dos años.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Recertificación del MPD – 29 de marzo de 2018 – vigencia dos años.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 proceso de cumplimiento de pruebas hasta marzo de 2020.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4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es-CL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s-CL" sz="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C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BHCompliance empresa externa certificadora.</a:t>
            </a:r>
          </a:p>
          <a:p>
            <a:pPr marL="0" indent="0" algn="just">
              <a:buFont typeface="Arial"/>
              <a:buNone/>
            </a:pPr>
            <a:r>
              <a:rPr lang="es-CL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MPD de Puerto Ventanas existe, está implementado y cumple, en todos los aspectos significativos, con los requisitos establecidos en los numerales 1,2 y 3 del art. 4° de la ley 20.393, en relación a la situación, tamaño, giro, nivel de ingresos y complejidad de Puerto Ventanas.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4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es-CL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43"/>
          <p:cNvSpPr txBox="1">
            <a:spLocks/>
          </p:cNvSpPr>
          <p:nvPr/>
        </p:nvSpPr>
        <p:spPr>
          <a:xfrm>
            <a:off x="436370" y="116632"/>
            <a:ext cx="3235086" cy="95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MODELO PREVENCIÓN DELITOS </a:t>
            </a:r>
          </a:p>
          <a:p>
            <a:r>
              <a:rPr lang="es-ES" sz="1000" dirty="0">
                <a:solidFill>
                  <a:schemeClr val="tx2"/>
                </a:solidFill>
              </a:rPr>
              <a:t>LINEAMIENTOS CORPORATIVOS</a:t>
            </a:r>
          </a:p>
        </p:txBody>
      </p:sp>
      <p:pic>
        <p:nvPicPr>
          <p:cNvPr id="8" name="7 Imagen" descr="Puerto Ventanas.jpg"/>
          <p:cNvPicPr>
            <a:picLocks noChangeAspect="1"/>
          </p:cNvPicPr>
          <p:nvPr/>
        </p:nvPicPr>
        <p:blipFill>
          <a:blip r:embed="rId3" cstate="print"/>
          <a:srcRect r="22256" b="9811"/>
          <a:stretch>
            <a:fillRect/>
          </a:stretch>
        </p:blipFill>
        <p:spPr>
          <a:xfrm>
            <a:off x="7740352" y="214290"/>
            <a:ext cx="975051" cy="8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79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492919" y="1285479"/>
            <a:ext cx="8229600" cy="69241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Qué es el Cumplimiento y su importancia..??.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461201" y="1772816"/>
            <a:ext cx="6439886" cy="41525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Establecer políticas y procedimientos adecuados y suficientes para garantizar que una empresa, incluidos sus directivos, empleados y agentes vinculados, </a:t>
            </a:r>
            <a:r>
              <a:rPr lang="es-C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cumplen con el marco normativo aplicable</a:t>
            </a: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No solo deben considerarse las normas legales, como leyes y reglamentos….. También las </a:t>
            </a:r>
            <a:r>
              <a:rPr lang="es-C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internas, los compromisos con clientes, proveedores o terceros, y especialmente los códigos éticos </a:t>
            </a: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que la empresa se haya comprometido a respetar.</a:t>
            </a:r>
          </a:p>
          <a:p>
            <a:pPr marL="0" indent="0" algn="just">
              <a:buClr>
                <a:srgbClr val="C00000"/>
              </a:buClr>
              <a:buSzPct val="80000"/>
              <a:buNone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s-C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 demasiados casos en los que una actuación puede ser legal pero no ética.</a:t>
            </a:r>
          </a:p>
          <a:p>
            <a:pPr marL="285750" indent="-285750" algn="just"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endParaRPr lang="es-CL" sz="14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s-C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cultura organizacional </a:t>
            </a:r>
            <a:r>
              <a:rPr lang="es-CL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basada en la ética empresarial en donde la compañía debe actuar siempre como un buen ciudadano corporativo.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r="12330"/>
          <a:stretch/>
        </p:blipFill>
        <p:spPr>
          <a:xfrm>
            <a:off x="6545001" y="2708920"/>
            <a:ext cx="2384717" cy="2927453"/>
          </a:xfrm>
          <a:prstGeom prst="rect">
            <a:avLst/>
          </a:prstGeom>
        </p:spPr>
      </p:pic>
      <p:sp>
        <p:nvSpPr>
          <p:cNvPr id="9" name="Título 43"/>
          <p:cNvSpPr txBox="1">
            <a:spLocks/>
          </p:cNvSpPr>
          <p:nvPr/>
        </p:nvSpPr>
        <p:spPr>
          <a:xfrm>
            <a:off x="436370" y="116632"/>
            <a:ext cx="3235086" cy="95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MODELO PREVENCIÓN DELITOS </a:t>
            </a:r>
          </a:p>
          <a:p>
            <a:r>
              <a:rPr lang="es-ES" sz="1000" dirty="0">
                <a:solidFill>
                  <a:schemeClr val="tx2"/>
                </a:solidFill>
              </a:rPr>
              <a:t>LINEAMIENTOS CORPORATIVOS</a:t>
            </a:r>
          </a:p>
        </p:txBody>
      </p:sp>
      <p:pic>
        <p:nvPicPr>
          <p:cNvPr id="7" name="6 Imagen" descr="Puerto Ventanas.jpg"/>
          <p:cNvPicPr>
            <a:picLocks noChangeAspect="1"/>
          </p:cNvPicPr>
          <p:nvPr/>
        </p:nvPicPr>
        <p:blipFill>
          <a:blip r:embed="rId4" cstate="print"/>
          <a:srcRect r="22256" b="9811"/>
          <a:stretch>
            <a:fillRect/>
          </a:stretch>
        </p:blipFill>
        <p:spPr>
          <a:xfrm>
            <a:off x="7740352" y="214290"/>
            <a:ext cx="975051" cy="8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7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15816" y="1268760"/>
            <a:ext cx="3744416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4EC5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323528" y="1268760"/>
            <a:ext cx="8539027" cy="511256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</a:pPr>
            <a:r>
              <a:rPr lang="es-ES_tradnl" sz="16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</a:t>
            </a:r>
            <a:r>
              <a:rPr lang="es-ES_tradnl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Cumplimiento en las Empresas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es-CL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43"/>
          <p:cNvSpPr txBox="1">
            <a:spLocks/>
          </p:cNvSpPr>
          <p:nvPr/>
        </p:nvSpPr>
        <p:spPr>
          <a:xfrm>
            <a:off x="436370" y="116632"/>
            <a:ext cx="3235086" cy="95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MODELO PREVENCIÓN DELITOS </a:t>
            </a:r>
          </a:p>
          <a:p>
            <a:r>
              <a:rPr lang="es-ES" sz="1000" dirty="0">
                <a:solidFill>
                  <a:schemeClr val="tx2"/>
                </a:solidFill>
              </a:rPr>
              <a:t>LINEAMIENTOS CORPORATIVOS</a:t>
            </a:r>
          </a:p>
        </p:txBody>
      </p:sp>
      <p:pic>
        <p:nvPicPr>
          <p:cNvPr id="5" name="4 Imagen" descr="Puerto Ventanas.jpg"/>
          <p:cNvPicPr>
            <a:picLocks noChangeAspect="1"/>
          </p:cNvPicPr>
          <p:nvPr/>
        </p:nvPicPr>
        <p:blipFill>
          <a:blip r:embed="rId3" cstate="print"/>
          <a:srcRect r="22256" b="9811"/>
          <a:stretch>
            <a:fillRect/>
          </a:stretch>
        </p:blipFill>
        <p:spPr>
          <a:xfrm>
            <a:off x="7740352" y="214290"/>
            <a:ext cx="975051" cy="878250"/>
          </a:xfrm>
          <a:prstGeom prst="rect">
            <a:avLst/>
          </a:prstGeom>
        </p:spPr>
      </p:pic>
      <p:cxnSp>
        <p:nvCxnSpPr>
          <p:cNvPr id="20" name="19 Conector recto"/>
          <p:cNvCxnSpPr/>
          <p:nvPr/>
        </p:nvCxnSpPr>
        <p:spPr>
          <a:xfrm>
            <a:off x="4788024" y="1700808"/>
            <a:ext cx="0" cy="324036"/>
          </a:xfrm>
          <a:prstGeom prst="line">
            <a:avLst/>
          </a:prstGeom>
          <a:ln w="28575">
            <a:solidFill>
              <a:srgbClr val="4EC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1744142" y="2816932"/>
            <a:ext cx="5868652" cy="0"/>
          </a:xfrm>
          <a:prstGeom prst="line">
            <a:avLst/>
          </a:prstGeom>
          <a:ln w="28575">
            <a:solidFill>
              <a:srgbClr val="4EC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860503" y="3164095"/>
            <a:ext cx="1800200" cy="671518"/>
          </a:xfrm>
          <a:prstGeom prst="rect">
            <a:avLst/>
          </a:prstGeom>
          <a:solidFill>
            <a:schemeClr val="bg1"/>
          </a:solidFill>
          <a:ln w="28575">
            <a:solidFill>
              <a:srgbClr val="4EC5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Exigencia de controlar y prevenir la comisión de delitos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3959932" y="3164095"/>
            <a:ext cx="1656184" cy="671518"/>
          </a:xfrm>
          <a:prstGeom prst="rect">
            <a:avLst/>
          </a:prstGeom>
          <a:solidFill>
            <a:schemeClr val="bg1"/>
          </a:solidFill>
          <a:ln w="28575">
            <a:solidFill>
              <a:srgbClr val="4EC5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Medios y recursos para Prevenir y detectar incumplimientos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876962" y="4341243"/>
            <a:ext cx="1767281" cy="671518"/>
          </a:xfrm>
          <a:prstGeom prst="rect">
            <a:avLst/>
          </a:prstGeom>
          <a:solidFill>
            <a:schemeClr val="bg1"/>
          </a:solidFill>
          <a:ln w="28575">
            <a:solidFill>
              <a:srgbClr val="4EC5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Necesario contar con programas de prevención de delitos.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6696236" y="3164095"/>
            <a:ext cx="1800200" cy="671518"/>
          </a:xfrm>
          <a:prstGeom prst="rect">
            <a:avLst/>
          </a:prstGeom>
          <a:solidFill>
            <a:schemeClr val="bg1"/>
          </a:solidFill>
          <a:ln w="28575">
            <a:solidFill>
              <a:srgbClr val="4EC5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Identificar riesgos a los que está expuesta la empresa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3959932" y="4357722"/>
            <a:ext cx="1800200" cy="671518"/>
          </a:xfrm>
          <a:prstGeom prst="rect">
            <a:avLst/>
          </a:prstGeom>
          <a:solidFill>
            <a:schemeClr val="bg1"/>
          </a:solidFill>
          <a:ln w="28575">
            <a:solidFill>
              <a:srgbClr val="4EC5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Sistema de sanciones por no respetar programas de prevención 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6746394" y="4341242"/>
            <a:ext cx="1800200" cy="672393"/>
          </a:xfrm>
          <a:prstGeom prst="rect">
            <a:avLst/>
          </a:prstGeom>
          <a:solidFill>
            <a:schemeClr val="bg1"/>
          </a:solidFill>
          <a:ln w="28575">
            <a:solidFill>
              <a:srgbClr val="4EC5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Aplicar controles para la mitigación de los riesgos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6706053" y="5373216"/>
            <a:ext cx="1894058" cy="818563"/>
          </a:xfrm>
          <a:prstGeom prst="rect">
            <a:avLst/>
          </a:prstGeom>
          <a:solidFill>
            <a:schemeClr val="bg1"/>
          </a:solidFill>
          <a:ln w="28575">
            <a:solidFill>
              <a:srgbClr val="4EC5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Delitos ley 20.393.</a:t>
            </a:r>
          </a:p>
          <a:p>
            <a:pPr algn="ctr"/>
            <a:r>
              <a:rPr lang="es-C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Colusión – Fraudes – Conflicto de Interés – Información Privilegiada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2267744" y="2024844"/>
            <a:ext cx="4968552" cy="468052"/>
          </a:xfrm>
          <a:prstGeom prst="rect">
            <a:avLst/>
          </a:prstGeom>
          <a:solidFill>
            <a:schemeClr val="bg1"/>
          </a:solidFill>
          <a:ln w="28575">
            <a:solidFill>
              <a:srgbClr val="4EC5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Ley 20.393 Otorga atribuciones de  Responsabilidad Penal de las PPJJ</a:t>
            </a:r>
          </a:p>
        </p:txBody>
      </p:sp>
      <p:cxnSp>
        <p:nvCxnSpPr>
          <p:cNvPr id="30" name="29 Conector recto"/>
          <p:cNvCxnSpPr/>
          <p:nvPr/>
        </p:nvCxnSpPr>
        <p:spPr>
          <a:xfrm>
            <a:off x="4788024" y="2492896"/>
            <a:ext cx="0" cy="324036"/>
          </a:xfrm>
          <a:prstGeom prst="line">
            <a:avLst/>
          </a:prstGeom>
          <a:ln w="28575">
            <a:solidFill>
              <a:srgbClr val="4EC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1779403" y="2816932"/>
            <a:ext cx="0" cy="347163"/>
          </a:xfrm>
          <a:prstGeom prst="line">
            <a:avLst/>
          </a:prstGeom>
          <a:ln w="28575">
            <a:solidFill>
              <a:srgbClr val="4EC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4788024" y="2816932"/>
            <a:ext cx="0" cy="324036"/>
          </a:xfrm>
          <a:prstGeom prst="line">
            <a:avLst/>
          </a:prstGeom>
          <a:ln w="28575">
            <a:solidFill>
              <a:srgbClr val="4EC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>
            <a:stCxn id="28" idx="2"/>
          </p:cNvCxnSpPr>
          <p:nvPr/>
        </p:nvCxnSpPr>
        <p:spPr>
          <a:xfrm flipH="1">
            <a:off x="1760602" y="3835613"/>
            <a:ext cx="1" cy="522109"/>
          </a:xfrm>
          <a:prstGeom prst="line">
            <a:avLst/>
          </a:prstGeom>
          <a:ln w="28575">
            <a:solidFill>
              <a:srgbClr val="4EC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>
            <a:stCxn id="31" idx="2"/>
          </p:cNvCxnSpPr>
          <p:nvPr/>
        </p:nvCxnSpPr>
        <p:spPr>
          <a:xfrm>
            <a:off x="4788024" y="3835613"/>
            <a:ext cx="0" cy="505630"/>
          </a:xfrm>
          <a:prstGeom prst="line">
            <a:avLst/>
          </a:prstGeom>
          <a:ln w="28575">
            <a:solidFill>
              <a:srgbClr val="4EC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>
            <a:stCxn id="37" idx="2"/>
          </p:cNvCxnSpPr>
          <p:nvPr/>
        </p:nvCxnSpPr>
        <p:spPr>
          <a:xfrm flipH="1">
            <a:off x="7596335" y="3835613"/>
            <a:ext cx="1" cy="505630"/>
          </a:xfrm>
          <a:prstGeom prst="line">
            <a:avLst/>
          </a:prstGeom>
          <a:ln w="28575">
            <a:solidFill>
              <a:srgbClr val="4EC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flipH="1">
            <a:off x="7596335" y="5029240"/>
            <a:ext cx="3" cy="343976"/>
          </a:xfrm>
          <a:prstGeom prst="line">
            <a:avLst/>
          </a:prstGeom>
          <a:ln w="28575">
            <a:solidFill>
              <a:srgbClr val="4EC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>
            <a:endCxn id="37" idx="0"/>
          </p:cNvCxnSpPr>
          <p:nvPr/>
        </p:nvCxnSpPr>
        <p:spPr>
          <a:xfrm flipH="1">
            <a:off x="7596336" y="2816932"/>
            <a:ext cx="2" cy="347163"/>
          </a:xfrm>
          <a:prstGeom prst="line">
            <a:avLst/>
          </a:prstGeom>
          <a:ln w="28575">
            <a:solidFill>
              <a:srgbClr val="4EC5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540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t="6094" r="19000" b="4431"/>
          <a:stretch/>
        </p:blipFill>
        <p:spPr>
          <a:xfrm>
            <a:off x="1259632" y="1788478"/>
            <a:ext cx="1148593" cy="921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0" y="3273514"/>
            <a:ext cx="2767478" cy="2171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770" y="3521607"/>
            <a:ext cx="996703" cy="82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2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4" t="8955" r="36151" b="9689"/>
          <a:stretch/>
        </p:blipFill>
        <p:spPr>
          <a:xfrm>
            <a:off x="6657045" y="2889705"/>
            <a:ext cx="795275" cy="1263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6" y="2279376"/>
            <a:ext cx="1008111" cy="86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14 Conector recto de flecha"/>
          <p:cNvCxnSpPr/>
          <p:nvPr/>
        </p:nvCxnSpPr>
        <p:spPr>
          <a:xfrm>
            <a:off x="1852503" y="2783949"/>
            <a:ext cx="0" cy="48956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43"/>
          <p:cNvSpPr txBox="1">
            <a:spLocks/>
          </p:cNvSpPr>
          <p:nvPr/>
        </p:nvSpPr>
        <p:spPr>
          <a:xfrm>
            <a:off x="436370" y="116632"/>
            <a:ext cx="3235086" cy="95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MODELO PREVENCIÓN DELITOS </a:t>
            </a:r>
          </a:p>
          <a:p>
            <a:r>
              <a:rPr lang="es-ES" sz="1000" dirty="0">
                <a:solidFill>
                  <a:schemeClr val="tx2"/>
                </a:solidFill>
              </a:rPr>
              <a:t>LINEAMIENTOS CORPORATIVOS</a:t>
            </a: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53415"/>
            <a:ext cx="2508359" cy="2247423"/>
          </a:xfrm>
          <a:prstGeom prst="rect">
            <a:avLst/>
          </a:prstGeom>
        </p:spPr>
      </p:pic>
      <p:cxnSp>
        <p:nvCxnSpPr>
          <p:cNvPr id="17" name="16 Conector recto de flecha"/>
          <p:cNvCxnSpPr/>
          <p:nvPr/>
        </p:nvCxnSpPr>
        <p:spPr>
          <a:xfrm flipH="1">
            <a:off x="6048907" y="1844824"/>
            <a:ext cx="732001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1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16" y="1196751"/>
            <a:ext cx="1207990" cy="966582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44" y="3186287"/>
            <a:ext cx="2144257" cy="1174236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14" y="4746442"/>
            <a:ext cx="2181702" cy="1171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16" y="4686121"/>
            <a:ext cx="2106906" cy="118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21 Imagen" descr="Puerto Ventanas.jpg"/>
          <p:cNvPicPr>
            <a:picLocks noChangeAspect="1"/>
          </p:cNvPicPr>
          <p:nvPr/>
        </p:nvPicPr>
        <p:blipFill>
          <a:blip r:embed="rId13" cstate="print"/>
          <a:srcRect r="22256" b="9811"/>
          <a:stretch>
            <a:fillRect/>
          </a:stretch>
        </p:blipFill>
        <p:spPr>
          <a:xfrm>
            <a:off x="7740352" y="214290"/>
            <a:ext cx="975051" cy="8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7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 txBox="1">
            <a:spLocks noGrp="1"/>
          </p:cNvSpPr>
          <p:nvPr>
            <p:ph idx="1"/>
          </p:nvPr>
        </p:nvSpPr>
        <p:spPr>
          <a:xfrm>
            <a:off x="436370" y="1412776"/>
            <a:ext cx="8528118" cy="49580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C00000"/>
              </a:buClr>
              <a:defRPr/>
            </a:pPr>
            <a:r>
              <a:rPr lang="es-CL" sz="19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N° 20.393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es-CL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es-C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nace esta ley.?</a:t>
            </a:r>
          </a:p>
          <a:p>
            <a:pPr>
              <a:buClr>
                <a:srgbClr val="C00000"/>
              </a:buClr>
              <a:defRPr/>
            </a:pPr>
            <a:r>
              <a:rPr lang="es-C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C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 de Chile a la OCDE, obligó a legislar en forma expresa el establecimiento de      responsabilidad penal a las personas jurídicas producto de la comisión de determinados delitos. </a:t>
            </a:r>
          </a:p>
          <a:p>
            <a:pPr>
              <a:buClr>
                <a:srgbClr val="C00000"/>
              </a:buClr>
              <a:defRPr/>
            </a:pPr>
            <a:r>
              <a:rPr lang="es-C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>
              <a:buClr>
                <a:srgbClr val="C00000"/>
              </a:buClr>
              <a:defRPr/>
            </a:pPr>
            <a:r>
              <a:rPr lang="es-C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CL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Publicación diario oficial: 10.12.2009 – ingreso OCDE 15.12.2009.</a:t>
            </a:r>
          </a:p>
          <a:p>
            <a:pPr algn="just">
              <a:buClr>
                <a:srgbClr val="C00000"/>
              </a:buClr>
              <a:defRPr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es-C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Delitos que contempla:</a:t>
            </a:r>
          </a:p>
          <a:p>
            <a:pPr marL="2114550" lvl="4" indent="-285750" algn="just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Lavado de Activos o dinero</a:t>
            </a:r>
          </a:p>
          <a:p>
            <a:pPr marL="2114550" lvl="4" indent="-285750" algn="just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Cohecho de funcionario público. ( Nacional y/o Extranjero). </a:t>
            </a:r>
          </a:p>
          <a:p>
            <a:pPr marL="2114550" lvl="4" indent="-285750" algn="just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Financiamiento del terrorismo.</a:t>
            </a:r>
          </a:p>
          <a:p>
            <a:pPr marL="2114550" lvl="4" indent="-285750" algn="just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Delito de receptación – Art.456 Bis A. Código Penal.</a:t>
            </a:r>
          </a:p>
          <a:p>
            <a:pPr marL="2114550" lvl="4" indent="-285750" algn="just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s-C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defRPr/>
            </a:pPr>
            <a:r>
              <a:rPr lang="es-E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quien se aplica o quienes son sujetos de Ley.</a:t>
            </a:r>
          </a:p>
          <a:p>
            <a:pPr algn="just">
              <a:buClr>
                <a:srgbClr val="C00000"/>
              </a:buClr>
              <a:defRPr/>
            </a:pPr>
            <a:endParaRPr lang="es-E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 algn="just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Personas Jurídicas de derecho privado con y sin fines de lucro.</a:t>
            </a:r>
          </a:p>
          <a:p>
            <a:pPr marL="2114550" lvl="4" indent="-285750" algn="just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Empresas o Instituciones del Estado.</a:t>
            </a:r>
          </a:p>
          <a:p>
            <a:pPr algn="just">
              <a:buClr>
                <a:srgbClr val="FF6600"/>
              </a:buClr>
              <a:buFont typeface="Arial" pitchFamily="34" charset="0"/>
              <a:buNone/>
              <a:defRPr/>
            </a:pPr>
            <a:endParaRPr lang="es-CL" sz="1400" dirty="0">
              <a:latin typeface="Calibri"/>
              <a:cs typeface="Calibri"/>
            </a:endParaRPr>
          </a:p>
        </p:txBody>
      </p:sp>
      <p:sp>
        <p:nvSpPr>
          <p:cNvPr id="7" name="Título 43"/>
          <p:cNvSpPr txBox="1">
            <a:spLocks/>
          </p:cNvSpPr>
          <p:nvPr/>
        </p:nvSpPr>
        <p:spPr>
          <a:xfrm>
            <a:off x="436370" y="116632"/>
            <a:ext cx="3235086" cy="95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MODELO PREVENCIÓN DELITOS </a:t>
            </a:r>
          </a:p>
          <a:p>
            <a:r>
              <a:rPr lang="es-ES" sz="1000" dirty="0">
                <a:solidFill>
                  <a:schemeClr val="tx2"/>
                </a:solidFill>
              </a:rPr>
              <a:t>LINEAMIENTOS CORPORATIVOS</a:t>
            </a:r>
          </a:p>
        </p:txBody>
      </p:sp>
      <p:pic>
        <p:nvPicPr>
          <p:cNvPr id="5" name="4 Imagen" descr="Puerto Ventanas.jpg"/>
          <p:cNvPicPr>
            <a:picLocks noChangeAspect="1"/>
          </p:cNvPicPr>
          <p:nvPr/>
        </p:nvPicPr>
        <p:blipFill>
          <a:blip r:embed="rId3" cstate="print"/>
          <a:srcRect r="22256" b="9811"/>
          <a:stretch>
            <a:fillRect/>
          </a:stretch>
        </p:blipFill>
        <p:spPr>
          <a:xfrm>
            <a:off x="7740352" y="214290"/>
            <a:ext cx="975051" cy="8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08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4" b="22168"/>
          <a:stretch/>
        </p:blipFill>
        <p:spPr>
          <a:xfrm>
            <a:off x="1275958" y="1315383"/>
            <a:ext cx="2395498" cy="1033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2" r="6736" b="16924"/>
          <a:stretch/>
        </p:blipFill>
        <p:spPr>
          <a:xfrm>
            <a:off x="6376725" y="1357040"/>
            <a:ext cx="2176964" cy="1158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75060"/>
            <a:ext cx="1656184" cy="1427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ítulo 43"/>
          <p:cNvSpPr txBox="1">
            <a:spLocks/>
          </p:cNvSpPr>
          <p:nvPr/>
        </p:nvSpPr>
        <p:spPr>
          <a:xfrm>
            <a:off x="436370" y="116632"/>
            <a:ext cx="3235086" cy="95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MODELO PREVENCIÓN DELITOS </a:t>
            </a:r>
          </a:p>
          <a:p>
            <a:r>
              <a:rPr lang="es-ES" sz="1000" dirty="0">
                <a:solidFill>
                  <a:schemeClr val="tx2"/>
                </a:solidFill>
              </a:rPr>
              <a:t>LINEAMIENTOS CORPORATIVOS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0928"/>
            <a:ext cx="6914264" cy="3149590"/>
          </a:xfrm>
          <a:prstGeom prst="rect">
            <a:avLst/>
          </a:prstGeom>
        </p:spPr>
      </p:pic>
      <p:pic>
        <p:nvPicPr>
          <p:cNvPr id="8" name="7 Imagen" descr="Puerto Ventanas.jpg"/>
          <p:cNvPicPr>
            <a:picLocks noChangeAspect="1"/>
          </p:cNvPicPr>
          <p:nvPr/>
        </p:nvPicPr>
        <p:blipFill>
          <a:blip r:embed="rId7" cstate="print"/>
          <a:srcRect r="22256" b="9811"/>
          <a:stretch>
            <a:fillRect/>
          </a:stretch>
        </p:blipFill>
        <p:spPr>
          <a:xfrm>
            <a:off x="7740352" y="214290"/>
            <a:ext cx="975051" cy="8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3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39824" y="1556792"/>
            <a:ext cx="7848872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300" b="1" dirty="0"/>
          </a:p>
          <a:p>
            <a:endParaRPr lang="es-ES" sz="2300" b="1" dirty="0"/>
          </a:p>
          <a:p>
            <a:endParaRPr lang="es-ES" sz="2300" b="1" dirty="0"/>
          </a:p>
          <a:p>
            <a:endParaRPr lang="es-ES" sz="2300" b="1" dirty="0"/>
          </a:p>
          <a:p>
            <a:endParaRPr lang="es-ES" sz="2300" b="1" dirty="0"/>
          </a:p>
          <a:p>
            <a:pPr algn="ctr"/>
            <a:r>
              <a:rPr lang="es-ES" sz="2300" b="1" dirty="0">
                <a:solidFill>
                  <a:srgbClr val="1F497D"/>
                </a:solidFill>
              </a:rPr>
              <a:t>HÉCTOR HENRÍQUEZ STHANDIER</a:t>
            </a:r>
          </a:p>
          <a:p>
            <a:pPr algn="ctr"/>
            <a:r>
              <a:rPr lang="es-ES" sz="2300" b="1" dirty="0">
                <a:solidFill>
                  <a:srgbClr val="1F497D"/>
                </a:solidFill>
              </a:rPr>
              <a:t>Encargado de Prevención de Delitos</a:t>
            </a:r>
          </a:p>
          <a:p>
            <a:pPr algn="ctr"/>
            <a:r>
              <a:rPr lang="es-ES" sz="2300" b="1" dirty="0">
                <a:solidFill>
                  <a:srgbClr val="1F497D"/>
                </a:solidFill>
              </a:rPr>
              <a:t>Puerto Ventanas S.A.</a:t>
            </a:r>
          </a:p>
          <a:p>
            <a:pPr algn="ctr"/>
            <a:endParaRPr lang="es-ES" sz="2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b="1" dirty="0">
                <a:solidFill>
                  <a:srgbClr val="1F497D"/>
                </a:solidFill>
              </a:rPr>
              <a:t>Consultas:</a:t>
            </a:r>
          </a:p>
          <a:p>
            <a:r>
              <a:rPr lang="es-ES" b="1" dirty="0">
                <a:solidFill>
                  <a:srgbClr val="1F497D"/>
                </a:solidFill>
                <a:hlinkClick r:id="rId2"/>
              </a:rPr>
              <a:t>hhs@sk.cl</a:t>
            </a:r>
            <a:endParaRPr lang="es-ES" b="1" dirty="0">
              <a:solidFill>
                <a:srgbClr val="1F497D"/>
              </a:solidFill>
            </a:endParaRPr>
          </a:p>
          <a:p>
            <a:r>
              <a:rPr lang="es-ES" b="1" dirty="0">
                <a:solidFill>
                  <a:srgbClr val="1F497D"/>
                </a:solidFill>
                <a:hlinkClick r:id="rId3"/>
              </a:rPr>
              <a:t>hhs.casem@gmail.com</a:t>
            </a:r>
            <a:endParaRPr lang="es-ES" b="1" dirty="0">
              <a:solidFill>
                <a:srgbClr val="1F497D"/>
              </a:solidFill>
            </a:endParaRPr>
          </a:p>
          <a:p>
            <a:r>
              <a:rPr lang="es-ES" b="1" dirty="0">
                <a:solidFill>
                  <a:srgbClr val="1F497D"/>
                </a:solidFill>
              </a:rPr>
              <a:t>28371062 – 1064</a:t>
            </a:r>
          </a:p>
          <a:p>
            <a:pPr algn="ctr"/>
            <a:endParaRPr lang="es-ES" sz="2300" b="1" dirty="0"/>
          </a:p>
          <a:p>
            <a:pPr algn="ctr"/>
            <a:endParaRPr lang="es-ES" sz="2300" b="1" dirty="0"/>
          </a:p>
          <a:p>
            <a:pPr algn="ctr"/>
            <a:endParaRPr lang="es-ES" sz="2300" b="1" dirty="0"/>
          </a:p>
          <a:p>
            <a:pPr algn="ctr"/>
            <a:endParaRPr lang="es-ES" sz="2300" b="1" dirty="0"/>
          </a:p>
        </p:txBody>
      </p:sp>
      <p:pic>
        <p:nvPicPr>
          <p:cNvPr id="4" name="3 Imagen"/>
          <p:cNvPicPr/>
          <p:nvPr/>
        </p:nvPicPr>
        <p:blipFill rotWithShape="1">
          <a:blip r:embed="rId4" cstate="print"/>
          <a:srcRect l="72608" t="32028" r="20652" b="56979"/>
          <a:stretch/>
        </p:blipFill>
        <p:spPr bwMode="auto">
          <a:xfrm>
            <a:off x="3707904" y="1250575"/>
            <a:ext cx="1590237" cy="174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43"/>
          <p:cNvSpPr txBox="1">
            <a:spLocks/>
          </p:cNvSpPr>
          <p:nvPr/>
        </p:nvSpPr>
        <p:spPr>
          <a:xfrm>
            <a:off x="436370" y="116632"/>
            <a:ext cx="3235086" cy="95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MODELO PREVENCIÓN DELITOS </a:t>
            </a:r>
          </a:p>
          <a:p>
            <a:r>
              <a:rPr lang="es-ES" sz="1000" dirty="0">
                <a:solidFill>
                  <a:schemeClr val="tx2"/>
                </a:solidFill>
              </a:rPr>
              <a:t>LINEAMIENTOS CORPORATIVOS</a:t>
            </a:r>
          </a:p>
        </p:txBody>
      </p:sp>
      <p:pic>
        <p:nvPicPr>
          <p:cNvPr id="7" name="6 Imagen" descr="Puerto Ventanas.jpg"/>
          <p:cNvPicPr>
            <a:picLocks noChangeAspect="1"/>
          </p:cNvPicPr>
          <p:nvPr/>
        </p:nvPicPr>
        <p:blipFill>
          <a:blip r:embed="rId5" cstate="print"/>
          <a:srcRect r="22256" b="9811"/>
          <a:stretch>
            <a:fillRect/>
          </a:stretch>
        </p:blipFill>
        <p:spPr>
          <a:xfrm>
            <a:off x="7740352" y="214290"/>
            <a:ext cx="975051" cy="8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0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/>
          <p:cNvSpPr txBox="1">
            <a:spLocks/>
          </p:cNvSpPr>
          <p:nvPr/>
        </p:nvSpPr>
        <p:spPr>
          <a:xfrm>
            <a:off x="395536" y="1124744"/>
            <a:ext cx="8255888" cy="5328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Penales de la ley 20.393</a:t>
            </a:r>
          </a:p>
          <a:p>
            <a:pPr algn="just"/>
            <a:endParaRPr lang="es-CL" sz="14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Cohecho</a:t>
            </a: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Coima o soborno, es un delito que consiste en que una autoridad o funcionario público acepta o solicita una dádiva a cambio de realizar un acto debido de su función u omitir y obstaculizar el cumplimiento de un acto, ya sea dicho acto constitutivo o no de delito.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Licitaciones publicas – Interacción con instituciones y funcionarios públicos - Fiscalizaciones. </a:t>
            </a:r>
          </a:p>
          <a:p>
            <a:pPr algn="just">
              <a:buClr>
                <a:srgbClr val="C00000"/>
              </a:buClr>
            </a:pPr>
            <a:endParaRPr lang="es-C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Lavado de dinero: </a:t>
            </a:r>
            <a:r>
              <a:rPr lang="es-C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Blanqueo de dinero, blanqueo de capitales, lavado de capitales, lavado de activos o legitimación de capitales; es el proceso a través del cual </a:t>
            </a:r>
            <a:r>
              <a:rPr lang="es-C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s-C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encubierto el origen de los fondos y </a:t>
            </a:r>
            <a:r>
              <a:rPr lang="es-C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generados mediante el ejercicio de alguna </a:t>
            </a:r>
            <a:r>
              <a:rPr lang="es-C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ilegal o criminal.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Relación con proveedores – contratistas - clientes / área de abastecimiento y logística.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de Etica y Conducta para Proveedores.</a:t>
            </a:r>
          </a:p>
          <a:p>
            <a:pPr algn="just"/>
            <a:endParaRPr lang="es-CL" sz="5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Financiamiento del terrorismo; </a:t>
            </a:r>
            <a:r>
              <a:rPr lang="es-C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 u organización que por cualquier medio, solicite, recaude o provea fondos con la finalidad que se utilicen en la comisión de los delitos terroristas de la ley N° 18.314. </a:t>
            </a:r>
          </a:p>
          <a:p>
            <a:pPr algn="just">
              <a:buClr>
                <a:srgbClr val="C00000"/>
              </a:buClr>
            </a:pPr>
            <a:endParaRPr lang="es-C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de las donaciones a instituciones sin fines de lucro.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C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43"/>
          <p:cNvSpPr txBox="1">
            <a:spLocks/>
          </p:cNvSpPr>
          <p:nvPr/>
        </p:nvSpPr>
        <p:spPr>
          <a:xfrm>
            <a:off x="436370" y="116632"/>
            <a:ext cx="3235086" cy="95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MODELO PREVENCIÓN DELITOS </a:t>
            </a:r>
          </a:p>
          <a:p>
            <a:r>
              <a:rPr lang="es-ES" sz="1000" dirty="0">
                <a:solidFill>
                  <a:schemeClr val="tx2"/>
                </a:solidFill>
              </a:rPr>
              <a:t>LINEAMIENTOS CORPORATIVOS</a:t>
            </a:r>
          </a:p>
        </p:txBody>
      </p:sp>
      <p:pic>
        <p:nvPicPr>
          <p:cNvPr id="5" name="4 Imagen" descr="Puerto Ventanas.jpg"/>
          <p:cNvPicPr>
            <a:picLocks noChangeAspect="1"/>
          </p:cNvPicPr>
          <p:nvPr/>
        </p:nvPicPr>
        <p:blipFill>
          <a:blip r:embed="rId3" cstate="print"/>
          <a:srcRect r="22256" b="9811"/>
          <a:stretch>
            <a:fillRect/>
          </a:stretch>
        </p:blipFill>
        <p:spPr>
          <a:xfrm>
            <a:off x="7740352" y="214290"/>
            <a:ext cx="975051" cy="8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44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CuadroTexto"/>
          <p:cNvSpPr txBox="1"/>
          <p:nvPr/>
        </p:nvSpPr>
        <p:spPr>
          <a:xfrm>
            <a:off x="346067" y="1268760"/>
            <a:ext cx="833944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400" dirty="0">
              <a:latin typeface="Calibri"/>
              <a:cs typeface="Calibri"/>
            </a:endParaRPr>
          </a:p>
          <a:p>
            <a:r>
              <a:rPr lang="es-C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L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Modificación por Ley N°20.931 – incorpora delito de </a:t>
            </a:r>
            <a:r>
              <a:rPr lang="es-CL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receptación</a:t>
            </a:r>
            <a:r>
              <a:rPr lang="es-CL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El que conociendo su origen o no pudiendo menos que conocerlo, tenga en su poder, a cualquier título, especies hurtadas, robadas u objeto de abigeato, de receptación o de apropiación indebida, las transporte, compre, venda, transforme o comercialice.</a:t>
            </a:r>
          </a:p>
          <a:p>
            <a:pPr algn="just">
              <a:buClr>
                <a:srgbClr val="C00000"/>
              </a:buClr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b="1" i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i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;Agregar a los contratos con proveedores y prestadores de servicios una nueva cláusula que incorpore el delito de receptación– Código de Ética y Conducta para Proveedores.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Advertencia¡¡: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No adquirir productos cuya procedencia se desconozca o le resulte sospechosa, y tener siempre presente que todo lo relacionado con adquisiciones, debe </a:t>
            </a: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ser entendida que los bienes, insumos u otros materiales que se utilicen para brindar el servicio del contrato, </a:t>
            </a:r>
            <a:r>
              <a:rPr lang="es-CL" sz="1400" b="1" i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de origen lícito y de procedencia conocida</a:t>
            </a:r>
            <a:r>
              <a:rPr lang="es-CL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Clr>
                <a:srgbClr val="C00000"/>
              </a:buClr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Máximo de la pena cuando el delito fuere cometido por una </a:t>
            </a:r>
            <a:r>
              <a:rPr lang="es-C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 criminal  y además constituida como una persona jurídica, se aplicaran las penas establecidas en la ley 20.393.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43"/>
          <p:cNvSpPr txBox="1">
            <a:spLocks/>
          </p:cNvSpPr>
          <p:nvPr/>
        </p:nvSpPr>
        <p:spPr>
          <a:xfrm>
            <a:off x="436370" y="116632"/>
            <a:ext cx="3235086" cy="95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MODELO PREVENCIÓN DELITOS </a:t>
            </a:r>
          </a:p>
          <a:p>
            <a:r>
              <a:rPr lang="es-ES" sz="1000" dirty="0">
                <a:solidFill>
                  <a:schemeClr val="tx2"/>
                </a:solidFill>
              </a:rPr>
              <a:t>LINEAMIENTOS CORPORATIVOS</a:t>
            </a:r>
          </a:p>
        </p:txBody>
      </p:sp>
      <p:pic>
        <p:nvPicPr>
          <p:cNvPr id="5" name="4 Imagen" descr="Puerto Ventanas.jpg"/>
          <p:cNvPicPr>
            <a:picLocks noChangeAspect="1"/>
          </p:cNvPicPr>
          <p:nvPr/>
        </p:nvPicPr>
        <p:blipFill>
          <a:blip r:embed="rId3" cstate="print"/>
          <a:srcRect r="22256" b="9811"/>
          <a:stretch>
            <a:fillRect/>
          </a:stretch>
        </p:blipFill>
        <p:spPr>
          <a:xfrm>
            <a:off x="7740352" y="214290"/>
            <a:ext cx="975051" cy="8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7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683568" y="1090088"/>
            <a:ext cx="7632848" cy="8816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N° 20.393.</a:t>
            </a:r>
            <a:br>
              <a:rPr lang="es-C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Responsabilidad Penal de las Personas Jurídicas.</a:t>
            </a:r>
            <a:endParaRPr lang="es-E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435499" y="1844824"/>
            <a:ext cx="8312094" cy="44644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CL" sz="1400" dirty="0">
                <a:solidFill>
                  <a:srgbClr val="C00000"/>
                </a:solidFill>
                <a:latin typeface="Calibri"/>
                <a:cs typeface="Calibri"/>
              </a:rPr>
              <a:t> </a:t>
            </a:r>
            <a:r>
              <a:rPr lang="es-C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constituir  la responsabilidad penal de las personas jurídicas:</a:t>
            </a:r>
          </a:p>
          <a:p>
            <a:pPr marL="0" indent="0" algn="just">
              <a:buFont typeface="Arial"/>
              <a:buNone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Los delitos debieren cometerse directa e inmediatamente en interés de la compañía, para su provecho o beneficio.</a:t>
            </a:r>
          </a:p>
          <a:p>
            <a:pPr marL="0" indent="0" algn="just">
              <a:buClr>
                <a:srgbClr val="C00000"/>
              </a:buClr>
              <a:buFont typeface="Arial"/>
              <a:buNone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C00000"/>
              </a:buClr>
              <a:buFont typeface="Arial"/>
              <a:buNone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C00000"/>
              </a:buClr>
              <a:buFont typeface="Arial"/>
              <a:buNone/>
            </a:pPr>
            <a:r>
              <a:rPr lang="es-C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Quiénes deben cometerlos?</a:t>
            </a:r>
          </a:p>
          <a:p>
            <a:pPr marL="0" indent="0" algn="just">
              <a:buClr>
                <a:srgbClr val="C00000"/>
              </a:buClr>
              <a:buFont typeface="Arial"/>
              <a:buNone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Sus dueños, controladores, responsables, ejecutivos principales, representantes o quienes realicen actividades de administración y supervisión, siempre que la comisión del delito fuere consecuencia del incumplimiento, por parte de la persona jurídica, </a:t>
            </a:r>
            <a:r>
              <a:rPr lang="es-CL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deberes de dirección y supervisión. </a:t>
            </a:r>
            <a:endParaRPr lang="es-ES" sz="14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C00000"/>
              </a:buClr>
              <a:buFont typeface="Arial"/>
              <a:buNone/>
            </a:pPr>
            <a:r>
              <a:rPr lang="es-CL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just">
              <a:buClr>
                <a:srgbClr val="C00000"/>
              </a:buClr>
              <a:buFont typeface="Arial"/>
              <a:buNone/>
            </a:pPr>
            <a:endParaRPr lang="es-ES" sz="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Las personas jurídicas son también responsables por los delitos cometidos por </a:t>
            </a:r>
            <a:r>
              <a:rPr lang="es-CL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naturales </a:t>
            </a: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que estén bajo la dirección o supervisión directa de alguno de los sujetos recién mencionados.</a:t>
            </a:r>
          </a:p>
        </p:txBody>
      </p:sp>
      <p:sp>
        <p:nvSpPr>
          <p:cNvPr id="7" name="Título 43"/>
          <p:cNvSpPr txBox="1">
            <a:spLocks/>
          </p:cNvSpPr>
          <p:nvPr/>
        </p:nvSpPr>
        <p:spPr>
          <a:xfrm>
            <a:off x="436370" y="116632"/>
            <a:ext cx="3235086" cy="95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MODELO PREVENCIÓN DELITOS </a:t>
            </a:r>
          </a:p>
          <a:p>
            <a:r>
              <a:rPr lang="es-ES" sz="1000" dirty="0">
                <a:solidFill>
                  <a:schemeClr val="tx2"/>
                </a:solidFill>
              </a:rPr>
              <a:t>LINEAMIENTOS CORPORATIVOS</a:t>
            </a:r>
          </a:p>
        </p:txBody>
      </p:sp>
      <p:pic>
        <p:nvPicPr>
          <p:cNvPr id="6" name="5 Imagen" descr="Puerto Ventanas.jpg"/>
          <p:cNvPicPr>
            <a:picLocks noChangeAspect="1"/>
          </p:cNvPicPr>
          <p:nvPr/>
        </p:nvPicPr>
        <p:blipFill>
          <a:blip r:embed="rId3" cstate="print"/>
          <a:srcRect r="22256" b="9811"/>
          <a:stretch>
            <a:fillRect/>
          </a:stretch>
        </p:blipFill>
        <p:spPr>
          <a:xfrm>
            <a:off x="7740352" y="214290"/>
            <a:ext cx="975051" cy="8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/>
          <p:cNvSpPr txBox="1">
            <a:spLocks/>
          </p:cNvSpPr>
          <p:nvPr/>
        </p:nvSpPr>
        <p:spPr>
          <a:xfrm>
            <a:off x="436371" y="1340768"/>
            <a:ext cx="8240086" cy="52738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CL" sz="1400" b="1" dirty="0">
                <a:solidFill>
                  <a:schemeClr val="bg1"/>
                </a:solidFill>
                <a:latin typeface="Calibri"/>
                <a:cs typeface="Calibri"/>
              </a:rPr>
              <a:t>   </a:t>
            </a:r>
            <a:r>
              <a:rPr lang="es-C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                             </a:t>
            </a:r>
            <a:r>
              <a:rPr lang="es-C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Deberes de Dirección y Supervisión</a:t>
            </a:r>
            <a:r>
              <a:rPr lang="es-C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Font typeface="Arial"/>
              <a:buNone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just">
              <a:buFont typeface="Arial"/>
              <a:buNone/>
            </a:pPr>
            <a:endParaRPr lang="es-C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Según la ley Nº 20.393, </a:t>
            </a:r>
            <a:r>
              <a:rPr lang="es-CL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deberes de dirección y supervisión se han cumplido </a:t>
            </a: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cuando con anterioridad a la comisión del delito, la persona jurídica hubiere adoptado e implementado modelos de organización, administración y supervisión para prevenirlos.</a:t>
            </a:r>
          </a:p>
          <a:p>
            <a:pPr marL="0" indent="0" algn="just">
              <a:buClr>
                <a:srgbClr val="C00000"/>
              </a:buClr>
              <a:buFont typeface="Arial"/>
              <a:buNone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C00000"/>
              </a:buClr>
              <a:buFont typeface="Arial"/>
              <a:buNone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Puerto Ventanas S.A., </a:t>
            </a: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ha definido su  propio MPD, de acuerdo a lo señalado 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       en la ley 20.393, y contiene los elementos que le permiten cumplir  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       con estos deberes..…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3789040"/>
            <a:ext cx="3513379" cy="2514603"/>
          </a:xfrm>
          <a:prstGeom prst="rect">
            <a:avLst/>
          </a:prstGeom>
        </p:spPr>
      </p:pic>
      <p:sp>
        <p:nvSpPr>
          <p:cNvPr id="7" name="Título 43"/>
          <p:cNvSpPr txBox="1">
            <a:spLocks/>
          </p:cNvSpPr>
          <p:nvPr/>
        </p:nvSpPr>
        <p:spPr>
          <a:xfrm>
            <a:off x="436370" y="116632"/>
            <a:ext cx="3235086" cy="95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MODELO PREVENCIÓN DELITOS </a:t>
            </a:r>
          </a:p>
          <a:p>
            <a:r>
              <a:rPr lang="es-ES" sz="1000" dirty="0">
                <a:solidFill>
                  <a:schemeClr val="tx2"/>
                </a:solidFill>
              </a:rPr>
              <a:t>LINEAMIENTOS CORPORATIVOS</a:t>
            </a:r>
          </a:p>
        </p:txBody>
      </p:sp>
      <p:pic>
        <p:nvPicPr>
          <p:cNvPr id="6" name="5 Imagen" descr="Puerto Ventanas.jpg"/>
          <p:cNvPicPr>
            <a:picLocks noChangeAspect="1"/>
          </p:cNvPicPr>
          <p:nvPr/>
        </p:nvPicPr>
        <p:blipFill>
          <a:blip r:embed="rId5" cstate="print"/>
          <a:srcRect r="22256" b="9811"/>
          <a:stretch>
            <a:fillRect/>
          </a:stretch>
        </p:blipFill>
        <p:spPr>
          <a:xfrm>
            <a:off x="7740352" y="214290"/>
            <a:ext cx="975051" cy="8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/>
          <p:cNvSpPr txBox="1">
            <a:spLocks/>
          </p:cNvSpPr>
          <p:nvPr/>
        </p:nvSpPr>
        <p:spPr>
          <a:xfrm>
            <a:off x="436370" y="1268760"/>
            <a:ext cx="8312094" cy="49685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C00000"/>
              </a:buClr>
              <a:buNone/>
            </a:pPr>
            <a:r>
              <a:rPr lang="es-C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C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PREVENCIÓN DE DELITOS (MPD)</a:t>
            </a:r>
            <a:endParaRPr lang="es-E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MPD  </a:t>
            </a: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es un sistema de control preventivo y monitoreo permanente, que lleva a cabo PV S.A.  sobre los procesos o actividades del negocio que se encuentran expuestas a los riesgos de comisión de delitos de la ley 20.393.</a:t>
            </a:r>
          </a:p>
          <a:p>
            <a:pPr algn="just">
              <a:buClr>
                <a:srgbClr val="C00000"/>
              </a:buClr>
              <a:buFont typeface="Arial"/>
              <a:buNone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Arial"/>
              <a:buNone/>
            </a:pPr>
            <a:endParaRPr lang="es-CL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La responsabilidad de adopción, implementación, operación, actualización y supervisión del MPD recae en el </a:t>
            </a:r>
            <a:r>
              <a:rPr lang="es-C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Directorio y la Alta Administración de Puerto Ventanas S.A., en conjunto con el EPD.  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es-CL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 MPD </a:t>
            </a: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, tiene una dimensión corporativa, compromete a toda la compañía  en  su gestión y difusión, lo que nos permite desarrollar un enfoque integral de cumplimiento al interior de la organización.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Además de  prevenir y gestionar los riesgos de comisión de delitos </a:t>
            </a:r>
            <a:r>
              <a:rPr lang="es-C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puedan hacer responsable penalmente a la empresa.</a:t>
            </a:r>
          </a:p>
          <a:p>
            <a:pPr algn="just">
              <a:buClr>
                <a:srgbClr val="376092"/>
              </a:buClr>
              <a:buFont typeface="Arial"/>
              <a:buNone/>
            </a:pPr>
            <a:endParaRPr lang="es-ES" sz="1400" dirty="0">
              <a:latin typeface="Calibri"/>
              <a:cs typeface="Calibri"/>
            </a:endParaRPr>
          </a:p>
          <a:p>
            <a:pPr>
              <a:buFont typeface="Arial"/>
              <a:buNone/>
            </a:pPr>
            <a:endParaRPr lang="es-ES" sz="1400" dirty="0">
              <a:latin typeface="Calibri"/>
              <a:cs typeface="Calibri"/>
            </a:endParaRPr>
          </a:p>
        </p:txBody>
      </p:sp>
      <p:sp>
        <p:nvSpPr>
          <p:cNvPr id="7" name="Título 43"/>
          <p:cNvSpPr txBox="1">
            <a:spLocks/>
          </p:cNvSpPr>
          <p:nvPr/>
        </p:nvSpPr>
        <p:spPr>
          <a:xfrm>
            <a:off x="436370" y="116632"/>
            <a:ext cx="3235086" cy="95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MODELO PREVENCIÓN DELITOS </a:t>
            </a:r>
          </a:p>
          <a:p>
            <a:r>
              <a:rPr lang="es-ES" sz="1000" dirty="0">
                <a:solidFill>
                  <a:schemeClr val="tx2"/>
                </a:solidFill>
              </a:rPr>
              <a:t>LINEAMIENTOS CORPORATIVOS</a:t>
            </a:r>
          </a:p>
        </p:txBody>
      </p:sp>
      <p:pic>
        <p:nvPicPr>
          <p:cNvPr id="5" name="4 Imagen" descr="Puerto Ventanas.jpg"/>
          <p:cNvPicPr>
            <a:picLocks noChangeAspect="1"/>
          </p:cNvPicPr>
          <p:nvPr/>
        </p:nvPicPr>
        <p:blipFill>
          <a:blip r:embed="rId3" cstate="print"/>
          <a:srcRect r="22256" b="9811"/>
          <a:stretch>
            <a:fillRect/>
          </a:stretch>
        </p:blipFill>
        <p:spPr>
          <a:xfrm>
            <a:off x="7740352" y="214290"/>
            <a:ext cx="975051" cy="8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4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436370" y="1412776"/>
            <a:ext cx="6295870" cy="4185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C00000"/>
              </a:buClr>
              <a:buNone/>
            </a:pPr>
            <a:endParaRPr lang="es-CL" sz="1500" dirty="0">
              <a:latin typeface="Calibri"/>
              <a:cs typeface="Calibri"/>
            </a:endParaRPr>
          </a:p>
          <a:p>
            <a:pPr marL="0" indent="0" algn="just">
              <a:buClr>
                <a:srgbClr val="C00000"/>
              </a:buClr>
              <a:buNone/>
            </a:pPr>
            <a:r>
              <a:rPr lang="es-CL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C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sanciones que contempla la ley 20.393.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Disolución o cancelación de la personalidad jurídica.</a:t>
            </a:r>
          </a:p>
          <a:p>
            <a:pPr marL="0" indent="0" algn="just">
              <a:buClr>
                <a:srgbClr val="C00000"/>
              </a:buClr>
              <a:buFont typeface="Arial"/>
              <a:buNone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 Prohibición temporal o perpetua de celebrar actos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        y contratos con los organismos del Estado.</a:t>
            </a:r>
          </a:p>
          <a:p>
            <a:pPr marL="0" indent="0" algn="just">
              <a:buClr>
                <a:srgbClr val="C00000"/>
              </a:buClr>
              <a:buFont typeface="Arial"/>
              <a:buNone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Multas en beneficio fiscal desde 200 hasta 20.000 UTM.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        (US$14.000 a US$1.400.000)</a:t>
            </a:r>
          </a:p>
          <a:p>
            <a:pPr marL="0" indent="0" algn="just">
              <a:buClr>
                <a:srgbClr val="C00000"/>
              </a:buClr>
              <a:buFont typeface="Arial"/>
              <a:buNone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 Publicación en el Diario Oficial o un diario de circulación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        nacional de un extracto de la sentencia</a:t>
            </a:r>
            <a:r>
              <a:rPr lang="es-CL" sz="1400" dirty="0">
                <a:solidFill>
                  <a:srgbClr val="0A15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(Afecta 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es-CL" sz="1400" dirty="0">
                <a:solidFill>
                  <a:srgbClr val="0A15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su imagen y reputación.)</a:t>
            </a:r>
          </a:p>
          <a:p>
            <a:pPr algn="just">
              <a:buClr>
                <a:srgbClr val="E65800"/>
              </a:buClr>
              <a:buFont typeface="Wingdings" panose="05000000000000000000" pitchFamily="2" charset="2"/>
              <a:buChar char="ü"/>
            </a:pPr>
            <a:endParaRPr lang="es-CL" sz="1400" dirty="0">
              <a:latin typeface="Calibri"/>
              <a:cs typeface="Calibri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CL" sz="1400" dirty="0">
              <a:latin typeface="Calibri"/>
              <a:cs typeface="Calibri"/>
            </a:endParaRPr>
          </a:p>
          <a:p>
            <a:pPr algn="just">
              <a:buFont typeface="Arial"/>
              <a:buNone/>
            </a:pPr>
            <a:endParaRPr lang="es-CL" sz="1400" dirty="0">
              <a:latin typeface="Calibri"/>
              <a:cs typeface="Calibri"/>
            </a:endParaRPr>
          </a:p>
          <a:p>
            <a:pPr algn="just">
              <a:buFont typeface="Arial"/>
              <a:buNone/>
            </a:pPr>
            <a:endParaRPr lang="es-ES" sz="1400" dirty="0">
              <a:latin typeface="Calibri"/>
              <a:cs typeface="Calibri"/>
            </a:endParaRPr>
          </a:p>
          <a:p>
            <a:pPr algn="just">
              <a:buFont typeface="Arial"/>
              <a:buNone/>
            </a:pPr>
            <a:endParaRPr lang="es-CL" sz="1400" dirty="0">
              <a:latin typeface="Calibri"/>
              <a:cs typeface="Calibri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5606164" y="3342274"/>
            <a:ext cx="3405627" cy="2687479"/>
            <a:chOff x="2256" y="2256"/>
            <a:chExt cx="2976" cy="1824"/>
          </a:xfrm>
        </p:grpSpPr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2256" y="2256"/>
              <a:ext cx="2976" cy="1824"/>
              <a:chOff x="2256" y="2256"/>
              <a:chExt cx="2976" cy="1824"/>
            </a:xfrm>
          </p:grpSpPr>
          <p:pic>
            <p:nvPicPr>
              <p:cNvPr id="11" name="Picture 10" descr="28noviembre-08blo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2256"/>
                <a:ext cx="2976" cy="1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2592" y="2256"/>
                <a:ext cx="816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s-CL"/>
              </a:p>
            </p:txBody>
          </p:sp>
        </p:grp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4686" y="2256"/>
              <a:ext cx="546" cy="5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  <p:sp>
        <p:nvSpPr>
          <p:cNvPr id="13" name="Rectángulo redondeado 12"/>
          <p:cNvSpPr/>
          <p:nvPr/>
        </p:nvSpPr>
        <p:spPr>
          <a:xfrm>
            <a:off x="7109248" y="3974494"/>
            <a:ext cx="1152128" cy="822658"/>
          </a:xfrm>
          <a:prstGeom prst="roundRect">
            <a:avLst/>
          </a:prstGeom>
          <a:solidFill>
            <a:srgbClr val="E9D8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rgbClr val="1F497D"/>
                </a:solidFill>
              </a:rPr>
              <a:t>MULTAS</a:t>
            </a:r>
          </a:p>
        </p:txBody>
      </p:sp>
      <p:sp>
        <p:nvSpPr>
          <p:cNvPr id="14" name="Título 43"/>
          <p:cNvSpPr txBox="1">
            <a:spLocks/>
          </p:cNvSpPr>
          <p:nvPr/>
        </p:nvSpPr>
        <p:spPr>
          <a:xfrm>
            <a:off x="436370" y="116632"/>
            <a:ext cx="3235086" cy="95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MODELO PREVENCIÓN DELITOS </a:t>
            </a:r>
          </a:p>
          <a:p>
            <a:r>
              <a:rPr lang="es-ES" sz="1000" dirty="0">
                <a:solidFill>
                  <a:schemeClr val="tx2"/>
                </a:solidFill>
              </a:rPr>
              <a:t>LINEAMIENTOS CORPORATIVOS</a:t>
            </a:r>
          </a:p>
        </p:txBody>
      </p:sp>
      <p:pic>
        <p:nvPicPr>
          <p:cNvPr id="16" name="15 Imagen" descr="Puerto Ventanas.jpg"/>
          <p:cNvPicPr>
            <a:picLocks noChangeAspect="1"/>
          </p:cNvPicPr>
          <p:nvPr/>
        </p:nvPicPr>
        <p:blipFill>
          <a:blip r:embed="rId4" cstate="print"/>
          <a:srcRect r="22256" b="9811"/>
          <a:stretch>
            <a:fillRect/>
          </a:stretch>
        </p:blipFill>
        <p:spPr>
          <a:xfrm>
            <a:off x="7740352" y="214290"/>
            <a:ext cx="975051" cy="8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/>
          <p:cNvSpPr txBox="1">
            <a:spLocks/>
          </p:cNvSpPr>
          <p:nvPr/>
        </p:nvSpPr>
        <p:spPr>
          <a:xfrm>
            <a:off x="323528" y="1412777"/>
            <a:ext cx="8424935" cy="49135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es-C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s-C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del Modelo de Prevención de Delitos.</a:t>
            </a:r>
            <a:endParaRPr lang="es-E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/>
              <a:buNone/>
            </a:pPr>
            <a:endParaRPr lang="es-CL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CL" sz="15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Organizacional del MPD.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Existencia de un Encargado de Prevención de Delitos(EPD), quien depende funcionalmente del Directorio de Puerto Ventanas S.A.</a:t>
            </a:r>
          </a:p>
          <a:p>
            <a:pPr algn="just">
              <a:buClr>
                <a:srgbClr val="C00000"/>
              </a:buClr>
              <a:buFont typeface="Arial"/>
              <a:buNone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pPr algn="just">
              <a:buClr>
                <a:srgbClr val="C00000"/>
              </a:buClr>
              <a:buFont typeface="Arial"/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 una Política de Prevención de Delitos </a:t>
            </a: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que proporciona los lineamientos sobre los cuales se sustenta el MPD.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 un documento que define Roles y Responsabilidades </a:t>
            </a: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de las personas que participan en el MPD.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Arial"/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CL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 de Prevención de Delitos.</a:t>
            </a:r>
            <a:endParaRPr lang="es-ES" sz="1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Arial"/>
              <a:buNone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	Documento que detalla las actividades a ser ejecutadas por el EPD </a:t>
            </a:r>
            <a:r>
              <a:rPr lang="es-CL" sz="1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parte de los deberes de dirección y supervisión </a:t>
            </a: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que debe ejecutar la organización.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43"/>
          <p:cNvSpPr txBox="1">
            <a:spLocks/>
          </p:cNvSpPr>
          <p:nvPr/>
        </p:nvSpPr>
        <p:spPr>
          <a:xfrm>
            <a:off x="436370" y="116632"/>
            <a:ext cx="3235086" cy="95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2"/>
                </a:solidFill>
              </a:rPr>
              <a:t>MODELO PREVENCIÓN DELITOS </a:t>
            </a:r>
          </a:p>
          <a:p>
            <a:r>
              <a:rPr lang="es-ES" sz="1000" dirty="0">
                <a:solidFill>
                  <a:schemeClr val="tx2"/>
                </a:solidFill>
              </a:rPr>
              <a:t>LINEAMIENTOS CORPORATIVOS</a:t>
            </a:r>
          </a:p>
        </p:txBody>
      </p:sp>
      <p:pic>
        <p:nvPicPr>
          <p:cNvPr id="5" name="4 Imagen" descr="Puerto Ventanas.jpg"/>
          <p:cNvPicPr>
            <a:picLocks noChangeAspect="1"/>
          </p:cNvPicPr>
          <p:nvPr/>
        </p:nvPicPr>
        <p:blipFill>
          <a:blip r:embed="rId3" cstate="print"/>
          <a:srcRect r="22256" b="9811"/>
          <a:stretch>
            <a:fillRect/>
          </a:stretch>
        </p:blipFill>
        <p:spPr>
          <a:xfrm>
            <a:off x="7740352" y="214290"/>
            <a:ext cx="975051" cy="8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2586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FEPASA 1">
      <a:dk1>
        <a:srgbClr val="3F3F3F"/>
      </a:dk1>
      <a:lt1>
        <a:srgbClr val="FFFFFF"/>
      </a:lt1>
      <a:dk2>
        <a:srgbClr val="013260"/>
      </a:dk2>
      <a:lt2>
        <a:srgbClr val="FFFFFF"/>
      </a:lt2>
      <a:accent1>
        <a:srgbClr val="1D4E9D"/>
      </a:accent1>
      <a:accent2>
        <a:srgbClr val="00A148"/>
      </a:accent2>
      <a:accent3>
        <a:srgbClr val="009EE3"/>
      </a:accent3>
      <a:accent4>
        <a:srgbClr val="E41521"/>
      </a:accent4>
      <a:accent5>
        <a:srgbClr val="5BC5F1"/>
      </a:accent5>
      <a:accent6>
        <a:srgbClr val="949AA2"/>
      </a:accent6>
      <a:hlink>
        <a:srgbClr val="009EE3"/>
      </a:hlink>
      <a:folHlink>
        <a:srgbClr val="7F7F7F"/>
      </a:folHlink>
    </a:clrScheme>
    <a:fontScheme name="Personalizado 2">
      <a:majorFont>
        <a:latin typeface="DIN"/>
        <a:ea typeface=""/>
        <a:cs typeface=""/>
      </a:majorFont>
      <a:minorFont>
        <a:latin typeface="Helvetica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PASA IMG CARTA" id="{412687BE-9228-4AB2-A22C-AE54B11D0D80}" vid="{FF3FF133-BFAC-48EB-A27A-C8271633EFA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informes fepasa</Template>
  <TotalTime>2184</TotalTime>
  <Words>1676</Words>
  <Application>Microsoft Office PowerPoint</Application>
  <PresentationFormat>Presentación en pantalla (4:3)</PresentationFormat>
  <Paragraphs>312</Paragraphs>
  <Slides>21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DIN</vt:lpstr>
      <vt:lpstr>DIN-Bold</vt:lpstr>
      <vt:lpstr>DIN-Regular</vt:lpstr>
      <vt:lpstr>Helvetica</vt:lpstr>
      <vt:lpstr>Wingdings</vt:lpstr>
      <vt:lpstr>1_Tema de Office</vt:lpstr>
      <vt:lpstr>   Modelo de Prevención de Delitos de  Puerto Ventanas S.A. Ley Nº 20.393.  Capacitaciones 2018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Procedimiento de Denuncia.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DOCUMENTO PARA DIFUSIÓN DEL MODELO DE PREVENCIÓN DE DELITOS DE  FERROCARRILES DEL PACIFICO S.A.</dc:title>
  <dc:creator>HHS</dc:creator>
  <cp:lastModifiedBy>Alejandra Miranda</cp:lastModifiedBy>
  <cp:revision>371</cp:revision>
  <dcterms:created xsi:type="dcterms:W3CDTF">2011-08-25T15:57:02Z</dcterms:created>
  <dcterms:modified xsi:type="dcterms:W3CDTF">2018-08-17T17:48:32Z</dcterms:modified>
</cp:coreProperties>
</file>